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5"/>
  </p:notesMasterIdLst>
  <p:sldIdLst>
    <p:sldId id="310" r:id="rId2"/>
    <p:sldId id="398" r:id="rId3"/>
    <p:sldId id="375" r:id="rId4"/>
    <p:sldId id="400" r:id="rId5"/>
    <p:sldId id="401" r:id="rId6"/>
    <p:sldId id="271" r:id="rId7"/>
    <p:sldId id="268" r:id="rId8"/>
    <p:sldId id="409" r:id="rId9"/>
    <p:sldId id="402" r:id="rId10"/>
    <p:sldId id="377" r:id="rId11"/>
    <p:sldId id="410" r:id="rId12"/>
    <p:sldId id="378" r:id="rId13"/>
    <p:sldId id="264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715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om Lawrence" initials="TL" lastIdx="1" clrIdx="0">
    <p:extLst>
      <p:ext uri="{19B8F6BF-5375-455C-9EA6-DF929625EA0E}">
        <p15:presenceInfo xmlns:p15="http://schemas.microsoft.com/office/powerpoint/2012/main" userId="88effc5da61dd3e9" providerId="Windows Live"/>
      </p:ext>
    </p:extLst>
  </p:cmAuthor>
  <p:cmAuthor id="2" name="TL" initials="TL" lastIdx="6" clrIdx="1">
    <p:extLst>
      <p:ext uri="{19B8F6BF-5375-455C-9EA6-DF929625EA0E}">
        <p15:presenceInfo xmlns:p15="http://schemas.microsoft.com/office/powerpoint/2012/main" userId="TL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E7E9"/>
    <a:srgbClr val="E6CC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60" autoAdjust="0"/>
    <p:restoredTop sz="78287" autoAdjust="0"/>
  </p:normalViewPr>
  <p:slideViewPr>
    <p:cSldViewPr snapToGrid="0">
      <p:cViewPr varScale="1">
        <p:scale>
          <a:sx n="104" d="100"/>
          <a:sy n="104" d="100"/>
        </p:scale>
        <p:origin x="1277" y="58"/>
      </p:cViewPr>
      <p:guideLst>
        <p:guide orient="horz" pos="2160"/>
        <p:guide pos="7152"/>
      </p:guideLst>
    </p:cSldViewPr>
  </p:slideViewPr>
  <p:outlineViewPr>
    <p:cViewPr>
      <p:scale>
        <a:sx n="33" d="100"/>
        <a:sy n="33" d="100"/>
      </p:scale>
      <p:origin x="0" y="-758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99" d="100"/>
        <a:sy n="9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1-02-17T15:47:53.540" idx="6">
    <p:pos x="106" y="106"/>
    <p:text>Look at these again after the one-question exercise on Day 1</p:text>
    <p:extLst>
      <p:ext uri="{C676402C-5697-4E1C-873F-D02D1690AC5C}">
        <p15:threadingInfo xmlns:p15="http://schemas.microsoft.com/office/powerpoint/2012/main" timeZoneBias="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D168E0-9B9B-4D40-8855-18316D1F71E1}" type="datetimeFigureOut">
              <a:rPr lang="en-US" smtClean="0"/>
              <a:t>2021-03-04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98CA7B-14EB-4243-BFC1-2EEA76488C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1958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98CA7B-14EB-4243-BFC1-2EEA76488CC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6524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98CA7B-14EB-4243-BFC1-2EEA76488CC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6538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98CA7B-14EB-4243-BFC1-2EEA76488CC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0139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98CA7B-14EB-4243-BFC1-2EEA76488CC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4250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98CA7B-14EB-4243-BFC1-2EEA76488CC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1737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98CA7B-14EB-4243-BFC1-2EEA76488CC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8269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98CA7B-14EB-4243-BFC1-2EEA76488CC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8056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98CA7B-14EB-4243-BFC1-2EEA76488CC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4292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98CA7B-14EB-4243-BFC1-2EEA76488CC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2968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98CA7B-14EB-4243-BFC1-2EEA76488CC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1940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98CA7B-14EB-4243-BFC1-2EEA76488CC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1838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799" y="764198"/>
            <a:ext cx="9988053" cy="2541431"/>
          </a:xfrm>
        </p:spPr>
        <p:txBody>
          <a:bodyPr bIns="0" anchor="b">
            <a:normAutofit/>
          </a:bodyPr>
          <a:lstStyle>
            <a:lvl1pPr algn="l">
              <a:defRPr sz="660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3531204"/>
            <a:ext cx="998805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1B213-0701-437D-AAE7-811429358655}" type="datetime1">
              <a:rPr lang="en-US" smtClean="0"/>
              <a:t>2021-03-04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8498" y="291207"/>
            <a:ext cx="5751917" cy="309201"/>
          </a:xfrm>
        </p:spPr>
        <p:txBody>
          <a:bodyPr/>
          <a:lstStyle/>
          <a:p>
            <a:endParaRPr lang="en-US"/>
          </a:p>
        </p:txBody>
      </p:sp>
      <p:cxnSp>
        <p:nvCxnSpPr>
          <p:cNvPr id="15" name="Straight Connector 14"/>
          <p:cNvCxnSpPr>
            <a:cxnSpLocks/>
          </p:cNvCxnSpPr>
          <p:nvPr/>
        </p:nvCxnSpPr>
        <p:spPr>
          <a:xfrm flipV="1">
            <a:off x="1066799" y="3528542"/>
            <a:ext cx="9988053" cy="2662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4266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0583" y="804520"/>
            <a:ext cx="9924272" cy="613220"/>
          </a:xfrm>
        </p:spPr>
        <p:txBody>
          <a:bodyPr anchor="b"/>
          <a:lstStyle>
            <a:lvl1pPr>
              <a:defRPr cap="sm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0583" y="1521427"/>
            <a:ext cx="9924272" cy="4822223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04911-7809-4A09-9D24-6F580D91F571}" type="datetime1">
              <a:rPr lang="en-US" smtClean="0"/>
              <a:t>2021-03-04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37147" y="329307"/>
            <a:ext cx="6253268" cy="306569"/>
          </a:xfrm>
        </p:spPr>
        <p:txBody>
          <a:bodyPr/>
          <a:lstStyle/>
          <a:p>
            <a:endParaRPr lang="en-US" dirty="0"/>
          </a:p>
        </p:txBody>
      </p:sp>
      <p:cxnSp>
        <p:nvCxnSpPr>
          <p:cNvPr id="33" name="Straight Connector 32"/>
          <p:cNvCxnSpPr>
            <a:cxnSpLocks/>
          </p:cNvCxnSpPr>
          <p:nvPr/>
        </p:nvCxnSpPr>
        <p:spPr>
          <a:xfrm>
            <a:off x="1130583" y="1469583"/>
            <a:ext cx="993083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1E43E5D9-7B03-4804-B25D-015CBD976B1A}"/>
              </a:ext>
            </a:extLst>
          </p:cNvPr>
          <p:cNvSpPr txBox="1"/>
          <p:nvPr userDrawn="1"/>
        </p:nvSpPr>
        <p:spPr>
          <a:xfrm>
            <a:off x="11759184" y="6596390"/>
            <a:ext cx="35618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3FDBBCED-965D-46CE-A0A1-9292E31BD48D}" type="slidenum">
              <a:rPr lang="en-US" sz="1100" smtClean="0"/>
              <a:t>‹#›</a:t>
            </a:fld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699519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E5E4A-671A-4B75-9EA8-A5F869A6ABBE}" type="datetime1">
              <a:rPr lang="en-US" smtClean="0"/>
              <a:t>2021-03-04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4292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0583" y="804890"/>
            <a:ext cx="9924270" cy="594248"/>
          </a:xfrm>
        </p:spPr>
        <p:txBody>
          <a:bodyPr anchor="b"/>
          <a:lstStyle>
            <a:lvl1pPr>
              <a:defRPr cap="sm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9556" y="1481535"/>
            <a:ext cx="4946443" cy="457156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12480" y="1489695"/>
            <a:ext cx="4946443" cy="45621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4517E-CC37-438A-89C5-A00637C44386}" type="datetime1">
              <a:rPr lang="en-US" smtClean="0"/>
              <a:t>2021-03-04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9556" y="329308"/>
            <a:ext cx="6240859" cy="305328"/>
          </a:xfrm>
        </p:spPr>
        <p:txBody>
          <a:bodyPr/>
          <a:lstStyle/>
          <a:p>
            <a:endParaRPr lang="en-US" dirty="0"/>
          </a:p>
        </p:txBody>
      </p:sp>
      <p:cxnSp>
        <p:nvCxnSpPr>
          <p:cNvPr id="35" name="Straight Connector 34"/>
          <p:cNvCxnSpPr>
            <a:cxnSpLocks/>
          </p:cNvCxnSpPr>
          <p:nvPr/>
        </p:nvCxnSpPr>
        <p:spPr>
          <a:xfrm>
            <a:off x="1149556" y="1444416"/>
            <a:ext cx="991186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1187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0583" y="804163"/>
            <a:ext cx="9924270" cy="1056319"/>
          </a:xfrm>
        </p:spPr>
        <p:txBody>
          <a:bodyPr anchor="b"/>
          <a:lstStyle>
            <a:lvl1pPr>
              <a:defRPr cap="sm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4487" y="2009685"/>
            <a:ext cx="482181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34486" y="2814405"/>
            <a:ext cx="4821813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5701" y="2023003"/>
            <a:ext cx="4821813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5701" y="2821491"/>
            <a:ext cx="4821813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9F1A7-01F5-49F9-A26B-3851AF715A51}" type="datetime1">
              <a:rPr lang="en-US" smtClean="0"/>
              <a:t>2021-03-04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137147" y="329307"/>
            <a:ext cx="6253268" cy="309202"/>
          </a:xfrm>
        </p:spPr>
        <p:txBody>
          <a:bodyPr/>
          <a:lstStyle/>
          <a:p>
            <a:endParaRPr lang="en-US" dirty="0"/>
          </a:p>
        </p:txBody>
      </p:sp>
      <p:cxnSp>
        <p:nvCxnSpPr>
          <p:cNvPr id="29" name="Straight Connector 28"/>
          <p:cNvCxnSpPr>
            <a:cxnSpLocks/>
          </p:cNvCxnSpPr>
          <p:nvPr/>
        </p:nvCxnSpPr>
        <p:spPr>
          <a:xfrm>
            <a:off x="1130583" y="1847088"/>
            <a:ext cx="993083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6713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0583" y="804519"/>
            <a:ext cx="9924272" cy="580343"/>
          </a:xfrm>
        </p:spPr>
        <p:txBody>
          <a:bodyPr anchor="b"/>
          <a:lstStyle>
            <a:lvl1pPr>
              <a:defRPr cap="sm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034D5-4F40-4FA2-8E86-230FE1FD80B3}" type="datetime1">
              <a:rPr lang="en-US" smtClean="0"/>
              <a:t>2021-03-04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137147" y="329307"/>
            <a:ext cx="6253268" cy="309201"/>
          </a:xfrm>
        </p:spPr>
        <p:txBody>
          <a:bodyPr/>
          <a:lstStyle/>
          <a:p>
            <a:endParaRPr lang="en-US" dirty="0"/>
          </a:p>
        </p:txBody>
      </p:sp>
      <p:cxnSp>
        <p:nvCxnSpPr>
          <p:cNvPr id="25" name="Straight Connector 24"/>
          <p:cNvCxnSpPr>
            <a:cxnSpLocks/>
          </p:cNvCxnSpPr>
          <p:nvPr/>
        </p:nvCxnSpPr>
        <p:spPr>
          <a:xfrm flipV="1">
            <a:off x="1130583" y="1427638"/>
            <a:ext cx="9930835" cy="6666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7902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094AC-1430-44AD-BAAA-7AB090F855D2}" type="datetime1">
              <a:rPr lang="en-US" smtClean="0"/>
              <a:t>2021-03-04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83490" y="6473152"/>
            <a:ext cx="491490" cy="384848"/>
          </a:xfrm>
          <a:prstGeom prst="rect">
            <a:avLst/>
          </a:prstGeom>
        </p:spPr>
        <p:txBody>
          <a:bodyPr/>
          <a:lstStyle/>
          <a:p>
            <a:fld id="{10C5C5EF-34BD-4CC2-A818-7DEF39E40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369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AE8BB-95FD-48B2-8DC1-CCC99416FF57}" type="datetime1">
              <a:rPr lang="en-US" smtClean="0"/>
              <a:t>2021-03-04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/>
          <a:lstStyle/>
          <a:p>
            <a:fld id="{10C5C5EF-34BD-4CC2-A818-7DEF39E40C6D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22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BA80B71F-4A03-4FF8-A8EB-3B8113DE6E6D}" type="datetime1">
              <a:rPr lang="en-US" smtClean="0"/>
              <a:t>2021-03-04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632474" y="6527460"/>
            <a:ext cx="471205" cy="330540"/>
          </a:xfrm>
          <a:prstGeom prst="rect">
            <a:avLst/>
          </a:prstGeom>
        </p:spPr>
        <p:txBody>
          <a:bodyPr/>
          <a:lstStyle/>
          <a:p>
            <a:fld id="{10C5C5EF-34BD-4CC2-A818-7DEF39E40C6D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3302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EAC94-616B-4B8F-9EFA-EDA56B10A8D5}" type="datetime1">
              <a:rPr lang="en-US" smtClean="0"/>
              <a:t>2021-03-04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99817" y="6489480"/>
            <a:ext cx="515983" cy="368520"/>
          </a:xfrm>
          <a:prstGeom prst="rect">
            <a:avLst/>
          </a:prstGeom>
        </p:spPr>
        <p:txBody>
          <a:bodyPr/>
          <a:lstStyle/>
          <a:p>
            <a:fld id="{10C5C5EF-34BD-4CC2-A818-7DEF39E40C6D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9739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DD36D-518B-455A-9214-94F15F6250A7}" type="datetime1">
              <a:rPr lang="en-US" smtClean="0"/>
              <a:t>2021-03-04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/>
          <a:lstStyle/>
          <a:p>
            <a:fld id="{10C5C5EF-34BD-4CC2-A818-7DEF39E40C6D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0718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1000">
              <a:schemeClr val="bg1">
                <a:lumMod val="95000"/>
              </a:schemeClr>
            </a:gs>
            <a:gs pos="100000">
              <a:schemeClr val="bg2">
                <a:shade val="8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105201"/>
            <a:ext cx="12192000" cy="48385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67194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1535186"/>
            <a:ext cx="9603275" cy="4681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E1DBA2-5915-4212-969F-A874BCCC4091}" type="datetime1">
              <a:rPr lang="en-US" smtClean="0"/>
              <a:t>2021-03-04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ECCDE9F-FFA9-48D8-9C06-6ED1DFF3D2A3}"/>
              </a:ext>
            </a:extLst>
          </p:cNvPr>
          <p:cNvSpPr txBox="1"/>
          <p:nvPr userDrawn="1"/>
        </p:nvSpPr>
        <p:spPr>
          <a:xfrm>
            <a:off x="11759184" y="6596390"/>
            <a:ext cx="35618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3FDBBCED-965D-46CE-A0A1-9292E31BD48D}" type="slidenum">
              <a:rPr lang="en-US" sz="1100" smtClean="0"/>
              <a:t>‹#›</a:t>
            </a:fld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211019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sm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31429-3F04-451B-9610-AD0A4E5551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6799" y="1088049"/>
            <a:ext cx="9988053" cy="220202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5600" dirty="0"/>
              <a:t>Doctoral/Post-Doctoral Online Seminar on Social-Symbolic Work</a:t>
            </a:r>
            <a:endParaRPr lang="en-US" sz="54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023DA91-2FE9-408C-99BC-1090383B45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4943758"/>
              </p:ext>
            </p:extLst>
          </p:nvPr>
        </p:nvGraphicFramePr>
        <p:xfrm>
          <a:off x="1066798" y="3804721"/>
          <a:ext cx="9988054" cy="9448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994027">
                  <a:extLst>
                    <a:ext uri="{9D8B030D-6E8A-4147-A177-3AD203B41FA5}">
                      <a16:colId xmlns:a16="http://schemas.microsoft.com/office/drawing/2014/main" val="2008799046"/>
                    </a:ext>
                  </a:extLst>
                </a:gridCol>
                <a:gridCol w="4994027">
                  <a:extLst>
                    <a:ext uri="{9D8B030D-6E8A-4147-A177-3AD203B41FA5}">
                      <a16:colId xmlns:a16="http://schemas.microsoft.com/office/drawing/2014/main" val="32234430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Thomas B. Lawrence</a:t>
                      </a:r>
                    </a:p>
                    <a:p>
                      <a:pPr algn="ctr"/>
                      <a:r>
                        <a:rPr lang="en-US" sz="2800" dirty="0"/>
                        <a:t>University of Oxford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Nelson Phillips</a:t>
                      </a:r>
                    </a:p>
                    <a:p>
                      <a:pPr algn="ctr"/>
                      <a:r>
                        <a:rPr lang="en-US" sz="2800" dirty="0"/>
                        <a:t>Imperial College</a:t>
                      </a:r>
                      <a:endParaRPr lang="en-US" sz="28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1549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5595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714CF-F31C-4197-8D13-ED27BE124F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Institutional Work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80118A1F-4AEB-42AD-ACEF-9E06631B99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930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34B86F-0D33-4204-9A47-87BEE2117E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 simple definition: “conventions that are self-policing”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/>
              <a:t>Conventions: a shared, social understanding of a practice, technology or rule (or other object)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/>
              <a:t>Subject to self-regulating controls that create pressure to act according to the convention</a:t>
            </a:r>
          </a:p>
          <a:p>
            <a:pPr marL="514350" indent="-514350">
              <a:buFont typeface="+mj-lt"/>
              <a:buAutoNum type="alphaLcParenR"/>
            </a:pPr>
            <a:endParaRPr lang="en-US" dirty="0"/>
          </a:p>
          <a:p>
            <a:pPr marL="514350" indent="-514350">
              <a:buFont typeface="+mj-lt"/>
              <a:buAutoNum type="alphaLcParenR"/>
            </a:pPr>
            <a:endParaRPr lang="en-US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180E898-5EE6-42E5-AB08-2F3D82B54134}"/>
              </a:ext>
            </a:extLst>
          </p:cNvPr>
          <p:cNvSpPr/>
          <p:nvPr/>
        </p:nvSpPr>
        <p:spPr>
          <a:xfrm>
            <a:off x="4683211" y="4641273"/>
            <a:ext cx="7042027" cy="19745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176213" lvl="1" defTabSz="914400">
              <a:spcBef>
                <a:spcPts val="500"/>
              </a:spcBef>
              <a:buClr>
                <a:schemeClr val="accent1"/>
              </a:buClr>
              <a:buSzPct val="100000"/>
            </a:pPr>
            <a:r>
              <a:rPr lang="en-US" sz="2800" dirty="0"/>
              <a:t>The even simpler distinction we make from a social-symbolic work perspective is that institutions are ideational objects: they are the “</a:t>
            </a:r>
            <a:r>
              <a:rPr lang="en-US" sz="2800" i="1" dirty="0"/>
              <a:t>concept of</a:t>
            </a:r>
            <a:r>
              <a:rPr lang="en-US" sz="2800" dirty="0"/>
              <a:t>” something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38ED24-E72B-4BBE-8B4B-604764F3D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Institutions as social-symbolic objects</a:t>
            </a:r>
          </a:p>
        </p:txBody>
      </p:sp>
    </p:spTree>
    <p:extLst>
      <p:ext uri="{BB962C8B-B14F-4D97-AF65-F5344CB8AC3E}">
        <p14:creationId xmlns:p14="http://schemas.microsoft.com/office/powerpoint/2010/main" val="25378174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6520E-3CFB-4A50-A760-D4AC2A760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583" y="186267"/>
            <a:ext cx="9924272" cy="1231473"/>
          </a:xfrm>
        </p:spPr>
        <p:txBody>
          <a:bodyPr>
            <a:normAutofit/>
          </a:bodyPr>
          <a:lstStyle/>
          <a:p>
            <a:r>
              <a:rPr lang="en-US" dirty="0"/>
              <a:t>A history of the institution as an object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CDC3D5-F16B-4F33-AD62-F641649C5D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8790" y="1662545"/>
            <a:ext cx="5745553" cy="519545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Pre-modern</a:t>
            </a:r>
          </a:p>
          <a:p>
            <a:pPr lvl="1"/>
            <a:r>
              <a:rPr lang="en-US" dirty="0"/>
              <a:t>Enduring ideas/conventions emanating from nature or God</a:t>
            </a:r>
          </a:p>
          <a:p>
            <a:r>
              <a:rPr lang="en-US" dirty="0"/>
              <a:t>The modern institution</a:t>
            </a:r>
          </a:p>
          <a:p>
            <a:pPr lvl="1"/>
            <a:r>
              <a:rPr lang="en-US" dirty="0"/>
              <a:t>The product of human effort</a:t>
            </a:r>
          </a:p>
          <a:p>
            <a:pPr lvl="1"/>
            <a:r>
              <a:rPr lang="en-US" dirty="0"/>
              <a:t>Potentially perfectible</a:t>
            </a:r>
          </a:p>
          <a:p>
            <a:r>
              <a:rPr lang="en-US" dirty="0"/>
              <a:t>The postmodern institution</a:t>
            </a:r>
          </a:p>
          <a:p>
            <a:pPr lvl="1"/>
            <a:r>
              <a:rPr lang="en-US" dirty="0"/>
              <a:t>The outcome of a complex mix of action and circumstance</a:t>
            </a:r>
          </a:p>
          <a:p>
            <a:pPr lvl="1"/>
            <a:r>
              <a:rPr lang="en-US" dirty="0"/>
              <a:t>Changeable but not perfectible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1B737E8C-15C7-4155-B640-E0369A1013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2524" y="1538975"/>
            <a:ext cx="3952331" cy="5319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22787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29A65-48D2-4781-917E-8938BADCE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Gulabi Gang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AA7526-D998-4F31-BC7C-701596E6E6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9733" y="1521427"/>
            <a:ext cx="6415122" cy="5336573"/>
          </a:xfrm>
        </p:spPr>
        <p:txBody>
          <a:bodyPr>
            <a:noAutofit/>
          </a:bodyPr>
          <a:lstStyle/>
          <a:p>
            <a:r>
              <a:rPr lang="en-US" sz="2500" dirty="0"/>
              <a:t>World’s largest women’s vigilante group</a:t>
            </a:r>
          </a:p>
          <a:p>
            <a:r>
              <a:rPr lang="en-US" sz="2500" dirty="0"/>
              <a:t>20,000 members</a:t>
            </a:r>
          </a:p>
          <a:p>
            <a:r>
              <a:rPr lang="en-US" sz="2500" dirty="0"/>
              <a:t>Targets corrupt officials and violent husbands</a:t>
            </a:r>
          </a:p>
          <a:p>
            <a:r>
              <a:rPr lang="en-US" sz="2500" dirty="0"/>
              <a:t>Interventions begin with dialogue/negotiation</a:t>
            </a:r>
          </a:p>
          <a:p>
            <a:r>
              <a:rPr lang="en-US" sz="2500" dirty="0"/>
              <a:t>Extensive use of slogans</a:t>
            </a:r>
          </a:p>
          <a:p>
            <a:r>
              <a:rPr lang="en-US" sz="2500" dirty="0"/>
              <a:t>Counter-aggression techniques:  </a:t>
            </a:r>
          </a:p>
          <a:p>
            <a:pPr lvl="1"/>
            <a:r>
              <a:rPr lang="en-US" sz="2500" dirty="0"/>
              <a:t>"smearing abusive men with chili powder" </a:t>
            </a:r>
          </a:p>
          <a:p>
            <a:pPr lvl="1"/>
            <a:r>
              <a:rPr lang="en-US" sz="2500" dirty="0"/>
              <a:t>using "lathis," the baton carried by local police officers</a:t>
            </a:r>
          </a:p>
        </p:txBody>
      </p:sp>
      <p:pic>
        <p:nvPicPr>
          <p:cNvPr id="6" name="Picture 5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DD498470-63E5-4A4A-98C8-82024F83B3E4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30" r="43752"/>
          <a:stretch/>
        </p:blipFill>
        <p:spPr bwMode="auto">
          <a:xfrm>
            <a:off x="1137145" y="1521426"/>
            <a:ext cx="3502588" cy="482222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729931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Dimensions of  Institutional work</a:t>
            </a:r>
            <a:endParaRPr lang="en-GB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430966" y="1853754"/>
            <a:ext cx="8922833" cy="488158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Discursive</a:t>
            </a:r>
          </a:p>
          <a:p>
            <a:pPr lvl="1"/>
            <a:r>
              <a:rPr lang="en-US" dirty="0"/>
              <a:t>Discourse is central to the construction, maintenance, and transformation of institutions </a:t>
            </a:r>
          </a:p>
          <a:p>
            <a:pPr lvl="1"/>
            <a:r>
              <a:rPr lang="en-US" dirty="0"/>
              <a:t>Discursive approaches dominate empirical studies of institutional work</a:t>
            </a:r>
          </a:p>
          <a:p>
            <a:pPr marL="0" indent="0">
              <a:buNone/>
            </a:pPr>
            <a:r>
              <a:rPr lang="en-US" dirty="0"/>
              <a:t>Relational</a:t>
            </a:r>
          </a:p>
          <a:p>
            <a:pPr lvl="1"/>
            <a:r>
              <a:rPr lang="en-US" dirty="0"/>
              <a:t>Research on institutional work tends to overlook this dimension</a:t>
            </a:r>
          </a:p>
          <a:p>
            <a:pPr lvl="1"/>
            <a:r>
              <a:rPr lang="en-US" dirty="0"/>
              <a:t>Most studies concentrate on similar groups of actors, or actors in conflict</a:t>
            </a:r>
          </a:p>
          <a:p>
            <a:pPr marL="0" indent="0">
              <a:buNone/>
            </a:pPr>
            <a:r>
              <a:rPr lang="en-US" dirty="0"/>
              <a:t>Material</a:t>
            </a:r>
          </a:p>
          <a:p>
            <a:pPr lvl="1"/>
            <a:r>
              <a:rPr lang="en-US" dirty="0"/>
              <a:t>Obviously important and largely overlooked </a:t>
            </a:r>
          </a:p>
          <a:p>
            <a:pPr lvl="1"/>
            <a:r>
              <a:rPr lang="en-US" dirty="0"/>
              <a:t>Multiple streams of research to draw on in the social sciences</a:t>
            </a:r>
            <a:endParaRPr lang="en-GB" dirty="0"/>
          </a:p>
        </p:txBody>
      </p:sp>
      <p:pic>
        <p:nvPicPr>
          <p:cNvPr id="4098" name="Picture 2" descr="Image result for book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517" y="2250752"/>
            <a:ext cx="1188122" cy="116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Image result for famil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180" y="3667198"/>
            <a:ext cx="1592765" cy="1254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Image result for hammer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790" y="5425140"/>
            <a:ext cx="2313511" cy="1045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5096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ighlight>
                  <a:srgbClr val="FFFF00"/>
                </a:highlight>
              </a:rPr>
              <a:t>Accessing institutional work</a:t>
            </a:r>
            <a:endParaRPr lang="en-GB" dirty="0">
              <a:highlight>
                <a:srgbClr val="FFFF00"/>
              </a:highligh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Short breakout task </a:t>
            </a:r>
            <a:r>
              <a:rPr lang="en-US" i="1" dirty="0"/>
              <a:t>(also on the </a:t>
            </a:r>
            <a:r>
              <a:rPr lang="en-US" i="1" dirty="0" err="1"/>
              <a:t>Jamboard</a:t>
            </a:r>
            <a:r>
              <a:rPr lang="en-US" i="1" dirty="0"/>
              <a:t>)</a:t>
            </a:r>
            <a:r>
              <a:rPr lang="en-US" dirty="0"/>
              <a:t>: (10 minutes)</a:t>
            </a:r>
          </a:p>
          <a:p>
            <a:pPr marL="0" indent="0">
              <a:buNone/>
            </a:pPr>
            <a:r>
              <a:rPr lang="en-US" dirty="0"/>
              <a:t>One of the challenges in studying institutional work is accessing its </a:t>
            </a:r>
            <a:r>
              <a:rPr lang="en-US" b="1" dirty="0"/>
              <a:t>relational</a:t>
            </a:r>
            <a:r>
              <a:rPr lang="en-US" dirty="0"/>
              <a:t> and </a:t>
            </a:r>
            <a:r>
              <a:rPr lang="en-US" b="1" dirty="0"/>
              <a:t>material</a:t>
            </a:r>
            <a:r>
              <a:rPr lang="en-US" dirty="0"/>
              <a:t> dimensions</a:t>
            </a:r>
          </a:p>
          <a:p>
            <a:pPr marL="0" indent="0">
              <a:buNone/>
            </a:pPr>
            <a:r>
              <a:rPr lang="en-US" dirty="0"/>
              <a:t>In your groups, can you each share </a:t>
            </a:r>
            <a:r>
              <a:rPr lang="en-US" b="1" dirty="0"/>
              <a:t>either</a:t>
            </a:r>
            <a:r>
              <a:rPr lang="en-US" dirty="0"/>
              <a:t>: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dirty="0"/>
              <a:t>Examples of research you have seen that show the relational or material dimensions of institutional work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dirty="0"/>
              <a:t>What factors make it challenging to study the relational and material dimensions of institutional work?</a:t>
            </a:r>
          </a:p>
          <a:p>
            <a:pPr marL="457200" lvl="1" indent="0">
              <a:buNone/>
            </a:pPr>
            <a:r>
              <a:rPr lang="en-US" dirty="0"/>
              <a:t>Please put your answers for (a) on </a:t>
            </a:r>
            <a:r>
              <a:rPr lang="en-US" dirty="0" err="1"/>
              <a:t>Jamboard</a:t>
            </a:r>
            <a:r>
              <a:rPr lang="en-US" dirty="0"/>
              <a:t> page 2 and (b) on page 3</a:t>
            </a:r>
          </a:p>
        </p:txBody>
      </p:sp>
    </p:spTree>
    <p:extLst>
      <p:ext uri="{BB962C8B-B14F-4D97-AF65-F5344CB8AC3E}">
        <p14:creationId xmlns:p14="http://schemas.microsoft.com/office/powerpoint/2010/main" val="20739876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6B4376-24F7-475B-9BC9-EE0B236E3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5C5EF-34BD-4CC2-A818-7DEF39E40C6D}" type="slidenum">
              <a:rPr lang="en-US" smtClean="0"/>
              <a:t>8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B92B11E-839A-4135-8DC3-264D0CA9611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59" t="8682" r="10776" b="14466"/>
          <a:stretch/>
        </p:blipFill>
        <p:spPr>
          <a:xfrm>
            <a:off x="-23843" y="327212"/>
            <a:ext cx="12215843" cy="6203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4955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A3CB5-022E-4AC3-96A8-15650FBC8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the “one question”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4F83E1-28B2-4A35-BF81-0F686293E5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en-US" dirty="0"/>
              <a:t>What distinguishes objects from institutions? 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dirty="0"/>
              <a:t>All institutions are objects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dirty="0"/>
              <a:t>Institutions are ideational objects (concepts)</a:t>
            </a:r>
          </a:p>
          <a:p>
            <a:pPr marL="971550" lvl="1" indent="-514350">
              <a:buFont typeface="+mj-lt"/>
              <a:buAutoNum type="alphaLcParenR"/>
            </a:pPr>
            <a:endParaRPr lang="en-US" dirty="0"/>
          </a:p>
          <a:p>
            <a:pPr marL="514350" indent="-514350">
              <a:buFont typeface="+mj-lt"/>
              <a:buAutoNum type="arabicParenR"/>
            </a:pPr>
            <a:r>
              <a:rPr lang="en-US" dirty="0"/>
              <a:t>Where does institutional work fit in the overall concept of social-symbolic work?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dirty="0"/>
              <a:t>An important but perhaps over-stretched form of social-symbolic work </a:t>
            </a:r>
          </a:p>
        </p:txBody>
      </p:sp>
    </p:spTree>
    <p:extLst>
      <p:ext uri="{BB962C8B-B14F-4D97-AF65-F5344CB8AC3E}">
        <p14:creationId xmlns:p14="http://schemas.microsoft.com/office/powerpoint/2010/main" val="35260631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34B86F-0D33-4204-9A47-87BEE2117E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lphaLcParenR"/>
            </a:pPr>
            <a:r>
              <a:rPr lang="en-US" dirty="0"/>
              <a:t>Dominant form of institutional work research</a:t>
            </a:r>
          </a:p>
          <a:p>
            <a:pPr marL="514350" indent="-514350">
              <a:buFont typeface="+mj-lt"/>
              <a:buAutoNum type="alphaLcParenR"/>
            </a:pPr>
            <a:endParaRPr lang="en-US" dirty="0"/>
          </a:p>
          <a:p>
            <a:pPr marL="514350" indent="-514350">
              <a:buFont typeface="+mj-lt"/>
              <a:buAutoNum type="alphaLcParenR"/>
            </a:pPr>
            <a:r>
              <a:rPr lang="en-US" dirty="0"/>
              <a:t>Are all practices institutions?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dirty="0"/>
              <a:t>Traditional institutional scholarship: "no" 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dirty="0"/>
              <a:t>Or: all practices </a:t>
            </a:r>
            <a:r>
              <a:rPr lang="en-US" i="1" dirty="0"/>
              <a:t>are indeed </a:t>
            </a:r>
            <a:r>
              <a:rPr lang="en-US" dirty="0"/>
              <a:t>institutions (or involve a degree of institutionalization)</a:t>
            </a:r>
          </a:p>
          <a:p>
            <a:pPr marL="514350" indent="-514350">
              <a:buFont typeface="+mj-lt"/>
              <a:buAutoNum type="alphaLcParenR"/>
            </a:pPr>
            <a:endParaRPr lang="en-US" dirty="0"/>
          </a:p>
          <a:p>
            <a:pPr marL="514350" indent="-514350">
              <a:buFont typeface="+mj-lt"/>
              <a:buAutoNum type="alphaLcParenR"/>
            </a:pPr>
            <a:r>
              <a:rPr lang="en-US" dirty="0"/>
              <a:t>Complex relationship between practice theory and practice work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38ED24-E72B-4BBE-8B4B-604764F3D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work</a:t>
            </a:r>
          </a:p>
        </p:txBody>
      </p:sp>
    </p:spTree>
    <p:extLst>
      <p:ext uri="{BB962C8B-B14F-4D97-AF65-F5344CB8AC3E}">
        <p14:creationId xmlns:p14="http://schemas.microsoft.com/office/powerpoint/2010/main" val="42631021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injection_room_large (Large)">
            <a:extLst>
              <a:ext uri="{FF2B5EF4-FFF2-40B4-BE49-F238E27FC236}">
                <a16:creationId xmlns:a16="http://schemas.microsoft.com/office/drawing/2014/main" id="{69D5CC67-7598-4E34-A954-93747CE594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6" b="12880"/>
          <a:stretch/>
        </p:blipFill>
        <p:spPr bwMode="auto">
          <a:xfrm>
            <a:off x="0" y="-152401"/>
            <a:ext cx="12192000" cy="7010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91123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34B86F-0D33-4204-9A47-87BEE2117E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0583" y="1521427"/>
            <a:ext cx="7243108" cy="482222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LcParenR"/>
            </a:pPr>
            <a:r>
              <a:rPr lang="en-US" dirty="0"/>
              <a:t>Focused on categories of objects and people</a:t>
            </a:r>
          </a:p>
          <a:p>
            <a:pPr marL="514350" indent="-514350">
              <a:buFont typeface="+mj-lt"/>
              <a:buAutoNum type="alphaLcParenR"/>
            </a:pPr>
            <a:endParaRPr lang="en-US" dirty="0"/>
          </a:p>
          <a:p>
            <a:pPr marL="514350" indent="-514350">
              <a:buFont typeface="+mj-lt"/>
              <a:buAutoNum type="alphaLcParenR"/>
            </a:pPr>
            <a:r>
              <a:rPr lang="en-US" dirty="0"/>
              <a:t>Research is tied to cognitive and discursive roots </a:t>
            </a:r>
          </a:p>
          <a:p>
            <a:pPr marL="514350" indent="-514350">
              <a:buFont typeface="+mj-lt"/>
              <a:buAutoNum type="alphaLcParenR"/>
            </a:pPr>
            <a:endParaRPr lang="en-US" dirty="0"/>
          </a:p>
          <a:p>
            <a:pPr marL="514350" indent="-514350">
              <a:buFont typeface="+mj-lt"/>
              <a:buAutoNum type="alphaLcParenR"/>
            </a:pPr>
            <a:r>
              <a:rPr lang="en-US" dirty="0"/>
              <a:t>Research tends to overlook its embeddedness in ecologies of categories and social networks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38ED24-E72B-4BBE-8B4B-604764F3D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Category work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2ECE9E9-4AC1-4766-91D7-B692495E08E1}"/>
              </a:ext>
            </a:extLst>
          </p:cNvPr>
          <p:cNvGrpSpPr/>
          <p:nvPr/>
        </p:nvGrpSpPr>
        <p:grpSpPr>
          <a:xfrm>
            <a:off x="8510837" y="1587271"/>
            <a:ext cx="2544018" cy="4690533"/>
            <a:chOff x="8517399" y="1756804"/>
            <a:chExt cx="2544018" cy="4690533"/>
          </a:xfrm>
        </p:grpSpPr>
        <p:pic>
          <p:nvPicPr>
            <p:cNvPr id="6" name="Picture 5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C9484394-C65B-41ED-ABB5-C6A8EA6421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17399" y="1756804"/>
              <a:ext cx="2544018" cy="4690533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7F88B40-0893-40FA-8CD6-BC0C484F9020}"/>
                </a:ext>
              </a:extLst>
            </p:cNvPr>
            <p:cNvSpPr txBox="1"/>
            <p:nvPr/>
          </p:nvSpPr>
          <p:spPr>
            <a:xfrm>
              <a:off x="8745020" y="3724900"/>
              <a:ext cx="2088777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>
                  <a:latin typeface="Castellar" panose="020A0402060406010301" pitchFamily="18" charset="0"/>
                </a:rPr>
                <a:t>Healthy</a:t>
              </a:r>
              <a:br>
                <a:rPr lang="en-US" sz="2800" dirty="0">
                  <a:latin typeface="Castellar" panose="020A0402060406010301" pitchFamily="18" charset="0"/>
                </a:rPr>
              </a:br>
              <a:r>
                <a:rPr lang="en-US" sz="2800" dirty="0">
                  <a:latin typeface="Castellar" panose="020A0402060406010301" pitchFamily="18" charset="0"/>
                </a:rPr>
                <a:t>Smokes</a:t>
              </a:r>
            </a:p>
          </p:txBody>
        </p:sp>
        <p:sp>
          <p:nvSpPr>
            <p:cNvPr id="8" name="Heart 7">
              <a:extLst>
                <a:ext uri="{FF2B5EF4-FFF2-40B4-BE49-F238E27FC236}">
                  <a16:creationId xmlns:a16="http://schemas.microsoft.com/office/drawing/2014/main" id="{A921E938-989E-44C4-99FA-B62415DE6A59}"/>
                </a:ext>
              </a:extLst>
            </p:cNvPr>
            <p:cNvSpPr/>
            <p:nvPr/>
          </p:nvSpPr>
          <p:spPr>
            <a:xfrm>
              <a:off x="9109787" y="4679007"/>
              <a:ext cx="1359243" cy="1374473"/>
            </a:xfrm>
            <a:prstGeom prst="heart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932922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0DC508A-4F92-4862-A998-FCE2AAB44B52}"/>
              </a:ext>
            </a:extLst>
          </p:cNvPr>
          <p:cNvSpPr txBox="1"/>
          <p:nvPr/>
        </p:nvSpPr>
        <p:spPr>
          <a:xfrm>
            <a:off x="1130583" y="1587774"/>
            <a:ext cx="602391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In groups of 3, draw on the reading (“In the time of the COVID-19 pandemic, …”) to discuss:</a:t>
            </a:r>
          </a:p>
          <a:p>
            <a:endParaRPr lang="en-GB" sz="2400" dirty="0"/>
          </a:p>
          <a:p>
            <a:pPr marL="342900" indent="-342900">
              <a:buAutoNum type="arabicPeriod"/>
            </a:pPr>
            <a:r>
              <a:rPr lang="en-US" sz="2400" dirty="0"/>
              <a:t>What kinds of institutional work have you observed in relation to vaccination (in your lives as well as in the article)?</a:t>
            </a:r>
          </a:p>
          <a:p>
            <a:pPr marL="342900" indent="-342900">
              <a:buAutoNum type="arabicPeriod"/>
            </a:pPr>
            <a:endParaRPr lang="en-US" sz="2400" dirty="0"/>
          </a:p>
          <a:p>
            <a:pPr marL="342900" indent="-342900">
              <a:buAutoNum type="arabicPeriod"/>
            </a:pPr>
            <a:r>
              <a:rPr lang="en-US" sz="2400" dirty="0"/>
              <a:t>What could be a productive research question about vaccination that would connect institutional work to another academic literature?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42BEB94-95F8-4AEE-B5B7-C4BDEB7A9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cap="small" dirty="0">
                <a:solidFill>
                  <a:schemeClr val="accent1"/>
                </a:solidFill>
                <a:highlight>
                  <a:srgbClr val="FFFF00"/>
                </a:highlight>
              </a:rPr>
              <a:t>Institutional work in the time of covid-19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185423-A275-4FF9-A7AB-08FD4753F827}"/>
              </a:ext>
            </a:extLst>
          </p:cNvPr>
          <p:cNvSpPr txBox="1"/>
          <p:nvPr/>
        </p:nvSpPr>
        <p:spPr>
          <a:xfrm>
            <a:off x="1130583" y="6211669"/>
            <a:ext cx="6023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(You have 15 minutes for the breakout.  This exercise is on p. 4 today’s </a:t>
            </a:r>
            <a:r>
              <a:rPr lang="en-US" dirty="0" err="1"/>
              <a:t>Jamboard</a:t>
            </a:r>
            <a:r>
              <a:rPr lang="en-US" dirty="0"/>
              <a:t>. Please put your answers on pages 5 and 6)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924D83F-1097-4684-88D9-8E4DD165B7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99" r="22691"/>
          <a:stretch/>
        </p:blipFill>
        <p:spPr bwMode="auto">
          <a:xfrm>
            <a:off x="7154502" y="1484442"/>
            <a:ext cx="4595538" cy="5076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5358359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6782</TotalTime>
  <Words>578</Words>
  <Application>Microsoft Office PowerPoint</Application>
  <PresentationFormat>Widescreen</PresentationFormat>
  <Paragraphs>87</Paragraphs>
  <Slides>13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Castellar</vt:lpstr>
      <vt:lpstr>Gill Sans MT</vt:lpstr>
      <vt:lpstr>Gallery</vt:lpstr>
      <vt:lpstr>Doctoral/Post-Doctoral Online Seminar on Social-Symbolic Work</vt:lpstr>
      <vt:lpstr>Institutional Work</vt:lpstr>
      <vt:lpstr>Institutions as social-symbolic objects</vt:lpstr>
      <vt:lpstr>A history of the institution as an object</vt:lpstr>
      <vt:lpstr>The Gulabi Gang</vt:lpstr>
      <vt:lpstr>Dimensions of  Institutional work</vt:lpstr>
      <vt:lpstr>Accessing institutional work</vt:lpstr>
      <vt:lpstr>PowerPoint Presentation</vt:lpstr>
      <vt:lpstr>From the “one question” exercise</vt:lpstr>
      <vt:lpstr>Practice work</vt:lpstr>
      <vt:lpstr>PowerPoint Presentation</vt:lpstr>
      <vt:lpstr>Category work</vt:lpstr>
      <vt:lpstr>Institutional work in the time of covid-19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Situatedness of Social-Symbolic Work:  Thickening Theories of Social Construction</dc:title>
  <dc:creator>Tom Lawrence</dc:creator>
  <cp:lastModifiedBy>TL</cp:lastModifiedBy>
  <cp:revision>288</cp:revision>
  <cp:lastPrinted>2021-03-02T21:55:32Z</cp:lastPrinted>
  <dcterms:created xsi:type="dcterms:W3CDTF">2018-12-09T15:32:46Z</dcterms:created>
  <dcterms:modified xsi:type="dcterms:W3CDTF">2021-03-04T09:24:56Z</dcterms:modified>
</cp:coreProperties>
</file>