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sldIdLst>
    <p:sldId id="310" r:id="rId2"/>
    <p:sldId id="336" r:id="rId3"/>
    <p:sldId id="376" r:id="rId4"/>
    <p:sldId id="371" r:id="rId5"/>
    <p:sldId id="375" r:id="rId6"/>
    <p:sldId id="373" r:id="rId7"/>
    <p:sldId id="258" r:id="rId8"/>
    <p:sldId id="372" r:id="rId9"/>
    <p:sldId id="374" r:id="rId10"/>
    <p:sldId id="268" r:id="rId11"/>
    <p:sldId id="377" r:id="rId12"/>
    <p:sldId id="378" r:id="rId13"/>
    <p:sldId id="384" r:id="rId14"/>
    <p:sldId id="26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71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 Lawrence" initials="TL" lastIdx="1" clrIdx="0">
    <p:extLst>
      <p:ext uri="{19B8F6BF-5375-455C-9EA6-DF929625EA0E}">
        <p15:presenceInfo xmlns:p15="http://schemas.microsoft.com/office/powerpoint/2012/main" userId="88effc5da61dd3e9" providerId="Windows Live"/>
      </p:ext>
    </p:extLst>
  </p:cmAuthor>
  <p:cmAuthor id="2" name="TL" initials="TL" lastIdx="8" clrIdx="1">
    <p:extLst>
      <p:ext uri="{19B8F6BF-5375-455C-9EA6-DF929625EA0E}">
        <p15:presenceInfo xmlns:p15="http://schemas.microsoft.com/office/powerpoint/2012/main" userId="T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E7E9"/>
    <a:srgbClr val="E6CC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4" autoAdjust="0"/>
    <p:restoredTop sz="68980" autoAdjust="0"/>
  </p:normalViewPr>
  <p:slideViewPr>
    <p:cSldViewPr snapToGrid="0">
      <p:cViewPr varScale="1">
        <p:scale>
          <a:sx n="91" d="100"/>
          <a:sy n="91" d="100"/>
        </p:scale>
        <p:origin x="552" y="53"/>
      </p:cViewPr>
      <p:guideLst>
        <p:guide orient="horz" pos="2160"/>
        <p:guide pos="7152"/>
      </p:guideLst>
    </p:cSldViewPr>
  </p:slideViewPr>
  <p:outlineViewPr>
    <p:cViewPr>
      <p:scale>
        <a:sx n="33" d="100"/>
        <a:sy n="33" d="100"/>
      </p:scale>
      <p:origin x="0" y="-758"/>
    </p:cViewPr>
  </p:outlineViewPr>
  <p:notesTextViewPr>
    <p:cViewPr>
      <p:scale>
        <a:sx n="3" d="2"/>
        <a:sy n="3" d="2"/>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1C57B2-6D18-43DB-BF3F-B97CAC331F2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C6F9F24-3373-490F-AF21-8EB9119AF933}">
      <dgm:prSet custT="1"/>
      <dgm:spPr/>
      <dgm:t>
        <a:bodyPr/>
        <a:lstStyle/>
        <a:p>
          <a:pPr rtl="0"/>
          <a:r>
            <a:rPr lang="en-US" sz="2800" dirty="0"/>
            <a:t>Self work</a:t>
          </a:r>
        </a:p>
      </dgm:t>
    </dgm:pt>
    <dgm:pt modelId="{6F712F12-B385-4499-92D6-90951AAFD846}" type="parTrans" cxnId="{55361413-B5C8-43C3-9CDE-1C3277B53D18}">
      <dgm:prSet/>
      <dgm:spPr/>
      <dgm:t>
        <a:bodyPr/>
        <a:lstStyle/>
        <a:p>
          <a:endParaRPr lang="en-US"/>
        </a:p>
      </dgm:t>
    </dgm:pt>
    <dgm:pt modelId="{E8B574EF-DBF0-4202-8712-D8194966412B}" type="sibTrans" cxnId="{55361413-B5C8-43C3-9CDE-1C3277B53D18}">
      <dgm:prSet/>
      <dgm:spPr/>
      <dgm:t>
        <a:bodyPr/>
        <a:lstStyle/>
        <a:p>
          <a:endParaRPr lang="en-US"/>
        </a:p>
      </dgm:t>
    </dgm:pt>
    <dgm:pt modelId="{3B1E79D0-BD8E-48D2-9E8E-1384F7A686D2}">
      <dgm:prSet custT="1"/>
      <dgm:spPr/>
      <dgm:t>
        <a:bodyPr/>
        <a:lstStyle/>
        <a:p>
          <a:pPr rtl="0"/>
          <a:r>
            <a:rPr lang="en-US" sz="2300" dirty="0"/>
            <a:t>Emotion work</a:t>
          </a:r>
        </a:p>
      </dgm:t>
    </dgm:pt>
    <dgm:pt modelId="{12FC020D-5A93-40C9-A8F3-F72D1E86BEBF}" type="parTrans" cxnId="{94F5AE41-A84C-43B8-AB64-459F2983DDEE}">
      <dgm:prSet/>
      <dgm:spPr/>
      <dgm:t>
        <a:bodyPr/>
        <a:lstStyle/>
        <a:p>
          <a:endParaRPr lang="en-US"/>
        </a:p>
      </dgm:t>
    </dgm:pt>
    <dgm:pt modelId="{A312042F-11BD-4C56-9D8C-5E0EF40FFF2B}" type="sibTrans" cxnId="{94F5AE41-A84C-43B8-AB64-459F2983DDEE}">
      <dgm:prSet/>
      <dgm:spPr/>
      <dgm:t>
        <a:bodyPr/>
        <a:lstStyle/>
        <a:p>
          <a:endParaRPr lang="en-US"/>
        </a:p>
      </dgm:t>
    </dgm:pt>
    <dgm:pt modelId="{C90808F0-F379-4A3E-9C30-813CCD9707C0}">
      <dgm:prSet custT="1"/>
      <dgm:spPr/>
      <dgm:t>
        <a:bodyPr/>
        <a:lstStyle/>
        <a:p>
          <a:pPr rtl="0"/>
          <a:r>
            <a:rPr lang="en-US" sz="2300"/>
            <a:t>Identity work</a:t>
          </a:r>
        </a:p>
      </dgm:t>
    </dgm:pt>
    <dgm:pt modelId="{EC639134-F95C-416A-BAA2-FF1F43E18547}" type="parTrans" cxnId="{6311FA97-E8B8-4B72-BBCE-41FDD2D81993}">
      <dgm:prSet/>
      <dgm:spPr/>
      <dgm:t>
        <a:bodyPr/>
        <a:lstStyle/>
        <a:p>
          <a:endParaRPr lang="en-US"/>
        </a:p>
      </dgm:t>
    </dgm:pt>
    <dgm:pt modelId="{6F2F9F08-4DBD-4D9A-910E-60B31E6813CA}" type="sibTrans" cxnId="{6311FA97-E8B8-4B72-BBCE-41FDD2D81993}">
      <dgm:prSet/>
      <dgm:spPr/>
      <dgm:t>
        <a:bodyPr/>
        <a:lstStyle/>
        <a:p>
          <a:endParaRPr lang="en-US"/>
        </a:p>
      </dgm:t>
    </dgm:pt>
    <dgm:pt modelId="{B50C5E97-278D-444F-8BDC-EC50763599C7}">
      <dgm:prSet custT="1"/>
      <dgm:spPr/>
      <dgm:t>
        <a:bodyPr/>
        <a:lstStyle/>
        <a:p>
          <a:pPr rtl="0"/>
          <a:r>
            <a:rPr lang="en-US" sz="2300"/>
            <a:t>Career work</a:t>
          </a:r>
        </a:p>
      </dgm:t>
    </dgm:pt>
    <dgm:pt modelId="{B64F9576-3C66-455C-8950-67EDBFCF7853}" type="parTrans" cxnId="{4D65565B-61B8-4BFE-89F9-3F85DDEBFD76}">
      <dgm:prSet/>
      <dgm:spPr/>
      <dgm:t>
        <a:bodyPr/>
        <a:lstStyle/>
        <a:p>
          <a:endParaRPr lang="en-US"/>
        </a:p>
      </dgm:t>
    </dgm:pt>
    <dgm:pt modelId="{CFED73AF-B758-4483-ADE5-D71566DFC583}" type="sibTrans" cxnId="{4D65565B-61B8-4BFE-89F9-3F85DDEBFD76}">
      <dgm:prSet/>
      <dgm:spPr/>
      <dgm:t>
        <a:bodyPr/>
        <a:lstStyle/>
        <a:p>
          <a:endParaRPr lang="en-US"/>
        </a:p>
      </dgm:t>
    </dgm:pt>
    <dgm:pt modelId="{0D8D3E71-813D-4158-BA9D-7B6212F2AB8A}">
      <dgm:prSet custT="1"/>
      <dgm:spPr/>
      <dgm:t>
        <a:bodyPr/>
        <a:lstStyle/>
        <a:p>
          <a:pPr rtl="0"/>
          <a:r>
            <a:rPr lang="en-US" sz="2800" dirty="0"/>
            <a:t>Organization work</a:t>
          </a:r>
        </a:p>
      </dgm:t>
    </dgm:pt>
    <dgm:pt modelId="{53EA7D1D-EE32-4A68-AA21-8C4383AC4BC4}" type="parTrans" cxnId="{4BA2AEE2-4308-4890-8726-D0DBDA5F0520}">
      <dgm:prSet/>
      <dgm:spPr/>
      <dgm:t>
        <a:bodyPr/>
        <a:lstStyle/>
        <a:p>
          <a:endParaRPr lang="en-US"/>
        </a:p>
      </dgm:t>
    </dgm:pt>
    <dgm:pt modelId="{A16EF780-B5E3-4F57-8911-30381FCBBAE6}" type="sibTrans" cxnId="{4BA2AEE2-4308-4890-8726-D0DBDA5F0520}">
      <dgm:prSet/>
      <dgm:spPr/>
      <dgm:t>
        <a:bodyPr/>
        <a:lstStyle/>
        <a:p>
          <a:endParaRPr lang="en-US"/>
        </a:p>
      </dgm:t>
    </dgm:pt>
    <dgm:pt modelId="{AC84C8B5-A3B3-4371-AC8D-6F8017A8F3CA}">
      <dgm:prSet custT="1"/>
      <dgm:spPr/>
      <dgm:t>
        <a:bodyPr/>
        <a:lstStyle/>
        <a:p>
          <a:pPr rtl="0"/>
          <a:r>
            <a:rPr lang="en-US" sz="2300" dirty="0"/>
            <a:t>Strategy work</a:t>
          </a:r>
        </a:p>
      </dgm:t>
    </dgm:pt>
    <dgm:pt modelId="{6F2E55CA-D8A9-4483-9A4C-E2571DA635D4}" type="parTrans" cxnId="{0EC0B1CB-A8E5-4815-952C-2BD66CF1D65B}">
      <dgm:prSet/>
      <dgm:spPr/>
      <dgm:t>
        <a:bodyPr/>
        <a:lstStyle/>
        <a:p>
          <a:endParaRPr lang="en-US"/>
        </a:p>
      </dgm:t>
    </dgm:pt>
    <dgm:pt modelId="{2EE44C88-1E8B-477C-9A1F-C6A952E4A916}" type="sibTrans" cxnId="{0EC0B1CB-A8E5-4815-952C-2BD66CF1D65B}">
      <dgm:prSet/>
      <dgm:spPr/>
      <dgm:t>
        <a:bodyPr/>
        <a:lstStyle/>
        <a:p>
          <a:endParaRPr lang="en-US"/>
        </a:p>
      </dgm:t>
    </dgm:pt>
    <dgm:pt modelId="{B444E185-8E1A-4D86-93F6-279E37C406BF}">
      <dgm:prSet custT="1"/>
      <dgm:spPr/>
      <dgm:t>
        <a:bodyPr/>
        <a:lstStyle/>
        <a:p>
          <a:pPr rtl="0"/>
          <a:r>
            <a:rPr lang="en-US" sz="2300" dirty="0"/>
            <a:t>Boundary work</a:t>
          </a:r>
        </a:p>
      </dgm:t>
    </dgm:pt>
    <dgm:pt modelId="{AE035AEA-6DBB-4834-A230-E101196A8199}" type="parTrans" cxnId="{54769699-54CA-48CA-8089-077E6723F274}">
      <dgm:prSet/>
      <dgm:spPr/>
      <dgm:t>
        <a:bodyPr/>
        <a:lstStyle/>
        <a:p>
          <a:endParaRPr lang="en-US"/>
        </a:p>
      </dgm:t>
    </dgm:pt>
    <dgm:pt modelId="{33941F5D-1631-42E1-84F3-764ABC1AA97A}" type="sibTrans" cxnId="{54769699-54CA-48CA-8089-077E6723F274}">
      <dgm:prSet/>
      <dgm:spPr/>
      <dgm:t>
        <a:bodyPr/>
        <a:lstStyle/>
        <a:p>
          <a:endParaRPr lang="en-US"/>
        </a:p>
      </dgm:t>
    </dgm:pt>
    <dgm:pt modelId="{CB8D1EEE-DB5F-4CB8-AE7E-1967D7214086}">
      <dgm:prSet custT="1"/>
      <dgm:spPr/>
      <dgm:t>
        <a:bodyPr/>
        <a:lstStyle/>
        <a:p>
          <a:pPr rtl="0"/>
          <a:r>
            <a:rPr lang="en-US" sz="2300" dirty="0"/>
            <a:t>Technology work</a:t>
          </a:r>
        </a:p>
      </dgm:t>
    </dgm:pt>
    <dgm:pt modelId="{29934D6B-608D-4E6E-894E-5734A0AF564E}" type="parTrans" cxnId="{BE42EFD5-91AD-4D3E-B562-1A4426F9B853}">
      <dgm:prSet/>
      <dgm:spPr/>
      <dgm:t>
        <a:bodyPr/>
        <a:lstStyle/>
        <a:p>
          <a:endParaRPr lang="en-US"/>
        </a:p>
      </dgm:t>
    </dgm:pt>
    <dgm:pt modelId="{89531FB6-6B04-4731-9C17-81FF8EC273A5}" type="sibTrans" cxnId="{BE42EFD5-91AD-4D3E-B562-1A4426F9B853}">
      <dgm:prSet/>
      <dgm:spPr/>
      <dgm:t>
        <a:bodyPr/>
        <a:lstStyle/>
        <a:p>
          <a:endParaRPr lang="en-US"/>
        </a:p>
      </dgm:t>
    </dgm:pt>
    <dgm:pt modelId="{1CC7DC2E-804B-4790-BE0C-5221DDD67B45}">
      <dgm:prSet custT="1"/>
      <dgm:spPr/>
      <dgm:t>
        <a:bodyPr/>
        <a:lstStyle/>
        <a:p>
          <a:pPr rtl="0"/>
          <a:r>
            <a:rPr lang="en-US" sz="2800" dirty="0"/>
            <a:t>Institutional work</a:t>
          </a:r>
        </a:p>
      </dgm:t>
    </dgm:pt>
    <dgm:pt modelId="{33D17FB8-B474-441A-ACFE-48798A804772}" type="parTrans" cxnId="{B70758B3-7BB6-4C23-9AA1-BBCBB7BFCC0D}">
      <dgm:prSet/>
      <dgm:spPr/>
      <dgm:t>
        <a:bodyPr/>
        <a:lstStyle/>
        <a:p>
          <a:endParaRPr lang="en-US"/>
        </a:p>
      </dgm:t>
    </dgm:pt>
    <dgm:pt modelId="{267C7083-83C2-4816-8E95-662E87FAED02}" type="sibTrans" cxnId="{B70758B3-7BB6-4C23-9AA1-BBCBB7BFCC0D}">
      <dgm:prSet/>
      <dgm:spPr/>
      <dgm:t>
        <a:bodyPr/>
        <a:lstStyle/>
        <a:p>
          <a:endParaRPr lang="en-US"/>
        </a:p>
      </dgm:t>
    </dgm:pt>
    <dgm:pt modelId="{135E6446-176A-48BF-BCD3-D6DE88D62F3D}">
      <dgm:prSet custT="1"/>
      <dgm:spPr/>
      <dgm:t>
        <a:bodyPr/>
        <a:lstStyle/>
        <a:p>
          <a:pPr rtl="0"/>
          <a:r>
            <a:rPr lang="en-US" sz="2300" dirty="0"/>
            <a:t>Practice work</a:t>
          </a:r>
        </a:p>
      </dgm:t>
    </dgm:pt>
    <dgm:pt modelId="{6EC9CDEB-3D76-4A13-97E2-DD90F692DF7D}" type="parTrans" cxnId="{350A2D8E-7331-47CF-9B21-A30871F2567F}">
      <dgm:prSet/>
      <dgm:spPr/>
      <dgm:t>
        <a:bodyPr/>
        <a:lstStyle/>
        <a:p>
          <a:endParaRPr lang="en-US"/>
        </a:p>
      </dgm:t>
    </dgm:pt>
    <dgm:pt modelId="{33B45F02-F786-45AD-9277-A9741C493159}" type="sibTrans" cxnId="{350A2D8E-7331-47CF-9B21-A30871F2567F}">
      <dgm:prSet/>
      <dgm:spPr/>
      <dgm:t>
        <a:bodyPr/>
        <a:lstStyle/>
        <a:p>
          <a:endParaRPr lang="en-US"/>
        </a:p>
      </dgm:t>
    </dgm:pt>
    <dgm:pt modelId="{0452661C-4F19-43EB-AA0D-5AC6713EB8A1}">
      <dgm:prSet custT="1"/>
      <dgm:spPr/>
      <dgm:t>
        <a:bodyPr/>
        <a:lstStyle/>
        <a:p>
          <a:pPr rtl="0"/>
          <a:r>
            <a:rPr lang="en-US" sz="2300" dirty="0"/>
            <a:t>Category work</a:t>
          </a:r>
        </a:p>
      </dgm:t>
    </dgm:pt>
    <dgm:pt modelId="{61335E74-6B53-40C3-99FF-7E184891D1D9}" type="parTrans" cxnId="{0D3CF52A-35CA-416D-8513-7B402D4DD079}">
      <dgm:prSet/>
      <dgm:spPr/>
      <dgm:t>
        <a:bodyPr/>
        <a:lstStyle/>
        <a:p>
          <a:endParaRPr lang="en-US"/>
        </a:p>
      </dgm:t>
    </dgm:pt>
    <dgm:pt modelId="{A0C2C8FB-77DC-4048-B68C-5B242D300A90}" type="sibTrans" cxnId="{0D3CF52A-35CA-416D-8513-7B402D4DD079}">
      <dgm:prSet/>
      <dgm:spPr/>
      <dgm:t>
        <a:bodyPr/>
        <a:lstStyle/>
        <a:p>
          <a:endParaRPr lang="en-US"/>
        </a:p>
      </dgm:t>
    </dgm:pt>
    <dgm:pt modelId="{7609B6E6-5C8A-4AEA-A400-CD797F038350}" type="pres">
      <dgm:prSet presAssocID="{151C57B2-6D18-43DB-BF3F-B97CAC331F21}" presName="Name0" presStyleCnt="0">
        <dgm:presLayoutVars>
          <dgm:dir/>
          <dgm:animLvl val="lvl"/>
          <dgm:resizeHandles val="exact"/>
        </dgm:presLayoutVars>
      </dgm:prSet>
      <dgm:spPr/>
    </dgm:pt>
    <dgm:pt modelId="{E852CD7C-4034-432E-8B6D-BBD86924E28F}" type="pres">
      <dgm:prSet presAssocID="{3C6F9F24-3373-490F-AF21-8EB9119AF933}" presName="linNode" presStyleCnt="0"/>
      <dgm:spPr/>
    </dgm:pt>
    <dgm:pt modelId="{ECC01729-94F5-40DD-B486-33C0091C55B8}" type="pres">
      <dgm:prSet presAssocID="{3C6F9F24-3373-490F-AF21-8EB9119AF933}" presName="parentText" presStyleLbl="node1" presStyleIdx="0" presStyleCnt="3">
        <dgm:presLayoutVars>
          <dgm:chMax val="1"/>
          <dgm:bulletEnabled val="1"/>
        </dgm:presLayoutVars>
      </dgm:prSet>
      <dgm:spPr/>
    </dgm:pt>
    <dgm:pt modelId="{814725FE-23B5-4C4C-A733-E7DE727A5FBC}" type="pres">
      <dgm:prSet presAssocID="{3C6F9F24-3373-490F-AF21-8EB9119AF933}" presName="descendantText" presStyleLbl="alignAccFollowNode1" presStyleIdx="0" presStyleCnt="3" custLinFactNeighborX="0" custLinFactNeighborY="0">
        <dgm:presLayoutVars>
          <dgm:bulletEnabled val="1"/>
        </dgm:presLayoutVars>
      </dgm:prSet>
      <dgm:spPr/>
    </dgm:pt>
    <dgm:pt modelId="{80741B0A-F8AD-4AB8-A8E5-657F91E4512F}" type="pres">
      <dgm:prSet presAssocID="{E8B574EF-DBF0-4202-8712-D8194966412B}" presName="sp" presStyleCnt="0"/>
      <dgm:spPr/>
    </dgm:pt>
    <dgm:pt modelId="{98C1BFA5-7BD7-40C7-B27B-C5265E374514}" type="pres">
      <dgm:prSet presAssocID="{0D8D3E71-813D-4158-BA9D-7B6212F2AB8A}" presName="linNode" presStyleCnt="0"/>
      <dgm:spPr/>
    </dgm:pt>
    <dgm:pt modelId="{AEBE7D8D-0726-48BF-9975-EC2037CCD919}" type="pres">
      <dgm:prSet presAssocID="{0D8D3E71-813D-4158-BA9D-7B6212F2AB8A}" presName="parentText" presStyleLbl="node1" presStyleIdx="1" presStyleCnt="3">
        <dgm:presLayoutVars>
          <dgm:chMax val="1"/>
          <dgm:bulletEnabled val="1"/>
        </dgm:presLayoutVars>
      </dgm:prSet>
      <dgm:spPr/>
    </dgm:pt>
    <dgm:pt modelId="{4470C64C-D00F-4648-98F2-7E0647029DCB}" type="pres">
      <dgm:prSet presAssocID="{0D8D3E71-813D-4158-BA9D-7B6212F2AB8A}" presName="descendantText" presStyleLbl="alignAccFollowNode1" presStyleIdx="1" presStyleCnt="3">
        <dgm:presLayoutVars>
          <dgm:bulletEnabled val="1"/>
        </dgm:presLayoutVars>
      </dgm:prSet>
      <dgm:spPr/>
    </dgm:pt>
    <dgm:pt modelId="{0F9ED4FD-8627-4A29-9241-672CCC6C1FB2}" type="pres">
      <dgm:prSet presAssocID="{A16EF780-B5E3-4F57-8911-30381FCBBAE6}" presName="sp" presStyleCnt="0"/>
      <dgm:spPr/>
    </dgm:pt>
    <dgm:pt modelId="{54448077-034A-4E38-9B1C-190AB4C7B766}" type="pres">
      <dgm:prSet presAssocID="{1CC7DC2E-804B-4790-BE0C-5221DDD67B45}" presName="linNode" presStyleCnt="0"/>
      <dgm:spPr/>
    </dgm:pt>
    <dgm:pt modelId="{9908CAFB-5117-46C6-B3AD-986E313EF12A}" type="pres">
      <dgm:prSet presAssocID="{1CC7DC2E-804B-4790-BE0C-5221DDD67B45}" presName="parentText" presStyleLbl="node1" presStyleIdx="2" presStyleCnt="3">
        <dgm:presLayoutVars>
          <dgm:chMax val="1"/>
          <dgm:bulletEnabled val="1"/>
        </dgm:presLayoutVars>
      </dgm:prSet>
      <dgm:spPr/>
    </dgm:pt>
    <dgm:pt modelId="{D436955C-F58A-4BB1-B964-0FA1B030CFCE}" type="pres">
      <dgm:prSet presAssocID="{1CC7DC2E-804B-4790-BE0C-5221DDD67B45}" presName="descendantText" presStyleLbl="alignAccFollowNode1" presStyleIdx="2" presStyleCnt="3">
        <dgm:presLayoutVars>
          <dgm:bulletEnabled val="1"/>
        </dgm:presLayoutVars>
      </dgm:prSet>
      <dgm:spPr/>
    </dgm:pt>
  </dgm:ptLst>
  <dgm:cxnLst>
    <dgm:cxn modelId="{DC56DD06-8B0D-4D05-882F-095DB61570F1}" type="presOf" srcId="{AC84C8B5-A3B3-4371-AC8D-6F8017A8F3CA}" destId="{4470C64C-D00F-4648-98F2-7E0647029DCB}" srcOrd="0" destOrd="0" presId="urn:microsoft.com/office/officeart/2005/8/layout/vList5"/>
    <dgm:cxn modelId="{55361413-B5C8-43C3-9CDE-1C3277B53D18}" srcId="{151C57B2-6D18-43DB-BF3F-B97CAC331F21}" destId="{3C6F9F24-3373-490F-AF21-8EB9119AF933}" srcOrd="0" destOrd="0" parTransId="{6F712F12-B385-4499-92D6-90951AAFD846}" sibTransId="{E8B574EF-DBF0-4202-8712-D8194966412B}"/>
    <dgm:cxn modelId="{6911071E-EA34-43EA-B3EC-41FE0D3FD7B8}" type="presOf" srcId="{B444E185-8E1A-4D86-93F6-279E37C406BF}" destId="{4470C64C-D00F-4648-98F2-7E0647029DCB}" srcOrd="0" destOrd="1" presId="urn:microsoft.com/office/officeart/2005/8/layout/vList5"/>
    <dgm:cxn modelId="{DE1CD81E-40C0-476E-B016-3AE7141BBEA0}" type="presOf" srcId="{CB8D1EEE-DB5F-4CB8-AE7E-1967D7214086}" destId="{4470C64C-D00F-4648-98F2-7E0647029DCB}" srcOrd="0" destOrd="2" presId="urn:microsoft.com/office/officeart/2005/8/layout/vList5"/>
    <dgm:cxn modelId="{5ED20521-0547-4AC3-810B-3B1D521C24DC}" type="presOf" srcId="{C90808F0-F379-4A3E-9C30-813CCD9707C0}" destId="{814725FE-23B5-4C4C-A733-E7DE727A5FBC}" srcOrd="0" destOrd="1" presId="urn:microsoft.com/office/officeart/2005/8/layout/vList5"/>
    <dgm:cxn modelId="{8B066521-9614-4795-A016-F77C61832855}" type="presOf" srcId="{B50C5E97-278D-444F-8BDC-EC50763599C7}" destId="{814725FE-23B5-4C4C-A733-E7DE727A5FBC}" srcOrd="0" destOrd="2" presId="urn:microsoft.com/office/officeart/2005/8/layout/vList5"/>
    <dgm:cxn modelId="{0D3CF52A-35CA-416D-8513-7B402D4DD079}" srcId="{1CC7DC2E-804B-4790-BE0C-5221DDD67B45}" destId="{0452661C-4F19-43EB-AA0D-5AC6713EB8A1}" srcOrd="1" destOrd="0" parTransId="{61335E74-6B53-40C3-99FF-7E184891D1D9}" sibTransId="{A0C2C8FB-77DC-4048-B68C-5B242D300A90}"/>
    <dgm:cxn modelId="{4D65565B-61B8-4BFE-89F9-3F85DDEBFD76}" srcId="{3C6F9F24-3373-490F-AF21-8EB9119AF933}" destId="{B50C5E97-278D-444F-8BDC-EC50763599C7}" srcOrd="2" destOrd="0" parTransId="{B64F9576-3C66-455C-8950-67EDBFCF7853}" sibTransId="{CFED73AF-B758-4483-ADE5-D71566DFC583}"/>
    <dgm:cxn modelId="{94F5AE41-A84C-43B8-AB64-459F2983DDEE}" srcId="{3C6F9F24-3373-490F-AF21-8EB9119AF933}" destId="{3B1E79D0-BD8E-48D2-9E8E-1384F7A686D2}" srcOrd="0" destOrd="0" parTransId="{12FC020D-5A93-40C9-A8F3-F72D1E86BEBF}" sibTransId="{A312042F-11BD-4C56-9D8C-5E0EF40FFF2B}"/>
    <dgm:cxn modelId="{656C1E45-0781-456F-9794-2DD392E161ED}" type="presOf" srcId="{1CC7DC2E-804B-4790-BE0C-5221DDD67B45}" destId="{9908CAFB-5117-46C6-B3AD-986E313EF12A}" srcOrd="0" destOrd="0" presId="urn:microsoft.com/office/officeart/2005/8/layout/vList5"/>
    <dgm:cxn modelId="{ACE6434A-41ED-49C2-9E91-EA99777529F6}" type="presOf" srcId="{0452661C-4F19-43EB-AA0D-5AC6713EB8A1}" destId="{D436955C-F58A-4BB1-B964-0FA1B030CFCE}" srcOrd="0" destOrd="1" presId="urn:microsoft.com/office/officeart/2005/8/layout/vList5"/>
    <dgm:cxn modelId="{0F395A4B-135E-413B-B8D6-AEC7DD8B2C04}" type="presOf" srcId="{3B1E79D0-BD8E-48D2-9E8E-1384F7A686D2}" destId="{814725FE-23B5-4C4C-A733-E7DE727A5FBC}" srcOrd="0" destOrd="0" presId="urn:microsoft.com/office/officeart/2005/8/layout/vList5"/>
    <dgm:cxn modelId="{25373F8A-807E-4367-9757-B72E4D2736D0}" type="presOf" srcId="{135E6446-176A-48BF-BCD3-D6DE88D62F3D}" destId="{D436955C-F58A-4BB1-B964-0FA1B030CFCE}" srcOrd="0" destOrd="0" presId="urn:microsoft.com/office/officeart/2005/8/layout/vList5"/>
    <dgm:cxn modelId="{350A2D8E-7331-47CF-9B21-A30871F2567F}" srcId="{1CC7DC2E-804B-4790-BE0C-5221DDD67B45}" destId="{135E6446-176A-48BF-BCD3-D6DE88D62F3D}" srcOrd="0" destOrd="0" parTransId="{6EC9CDEB-3D76-4A13-97E2-DD90F692DF7D}" sibTransId="{33B45F02-F786-45AD-9277-A9741C493159}"/>
    <dgm:cxn modelId="{6311FA97-E8B8-4B72-BBCE-41FDD2D81993}" srcId="{3C6F9F24-3373-490F-AF21-8EB9119AF933}" destId="{C90808F0-F379-4A3E-9C30-813CCD9707C0}" srcOrd="1" destOrd="0" parTransId="{EC639134-F95C-416A-BAA2-FF1F43E18547}" sibTransId="{6F2F9F08-4DBD-4D9A-910E-60B31E6813CA}"/>
    <dgm:cxn modelId="{54769699-54CA-48CA-8089-077E6723F274}" srcId="{0D8D3E71-813D-4158-BA9D-7B6212F2AB8A}" destId="{B444E185-8E1A-4D86-93F6-279E37C406BF}" srcOrd="1" destOrd="0" parTransId="{AE035AEA-6DBB-4834-A230-E101196A8199}" sibTransId="{33941F5D-1631-42E1-84F3-764ABC1AA97A}"/>
    <dgm:cxn modelId="{D4DA049B-35BE-4F4E-9687-CCFDA71D10DB}" type="presOf" srcId="{0D8D3E71-813D-4158-BA9D-7B6212F2AB8A}" destId="{AEBE7D8D-0726-48BF-9975-EC2037CCD919}" srcOrd="0" destOrd="0" presId="urn:microsoft.com/office/officeart/2005/8/layout/vList5"/>
    <dgm:cxn modelId="{B70758B3-7BB6-4C23-9AA1-BBCBB7BFCC0D}" srcId="{151C57B2-6D18-43DB-BF3F-B97CAC331F21}" destId="{1CC7DC2E-804B-4790-BE0C-5221DDD67B45}" srcOrd="2" destOrd="0" parTransId="{33D17FB8-B474-441A-ACFE-48798A804772}" sibTransId="{267C7083-83C2-4816-8E95-662E87FAED02}"/>
    <dgm:cxn modelId="{0EC0B1CB-A8E5-4815-952C-2BD66CF1D65B}" srcId="{0D8D3E71-813D-4158-BA9D-7B6212F2AB8A}" destId="{AC84C8B5-A3B3-4371-AC8D-6F8017A8F3CA}" srcOrd="0" destOrd="0" parTransId="{6F2E55CA-D8A9-4483-9A4C-E2571DA635D4}" sibTransId="{2EE44C88-1E8B-477C-9A1F-C6A952E4A916}"/>
    <dgm:cxn modelId="{BE42EFD5-91AD-4D3E-B562-1A4426F9B853}" srcId="{0D8D3E71-813D-4158-BA9D-7B6212F2AB8A}" destId="{CB8D1EEE-DB5F-4CB8-AE7E-1967D7214086}" srcOrd="2" destOrd="0" parTransId="{29934D6B-608D-4E6E-894E-5734A0AF564E}" sibTransId="{89531FB6-6B04-4731-9C17-81FF8EC273A5}"/>
    <dgm:cxn modelId="{4BA2AEE2-4308-4890-8726-D0DBDA5F0520}" srcId="{151C57B2-6D18-43DB-BF3F-B97CAC331F21}" destId="{0D8D3E71-813D-4158-BA9D-7B6212F2AB8A}" srcOrd="1" destOrd="0" parTransId="{53EA7D1D-EE32-4A68-AA21-8C4383AC4BC4}" sibTransId="{A16EF780-B5E3-4F57-8911-30381FCBBAE6}"/>
    <dgm:cxn modelId="{C59253E3-F271-4988-862A-3FAA52D82A6D}" type="presOf" srcId="{3C6F9F24-3373-490F-AF21-8EB9119AF933}" destId="{ECC01729-94F5-40DD-B486-33C0091C55B8}" srcOrd="0" destOrd="0" presId="urn:microsoft.com/office/officeart/2005/8/layout/vList5"/>
    <dgm:cxn modelId="{B7DA12F0-D75D-4356-A86E-AD0D75EA1986}" type="presOf" srcId="{151C57B2-6D18-43DB-BF3F-B97CAC331F21}" destId="{7609B6E6-5C8A-4AEA-A400-CD797F038350}" srcOrd="0" destOrd="0" presId="urn:microsoft.com/office/officeart/2005/8/layout/vList5"/>
    <dgm:cxn modelId="{5EB14B48-513B-4E19-8967-66F4BE84CBB6}" type="presParOf" srcId="{7609B6E6-5C8A-4AEA-A400-CD797F038350}" destId="{E852CD7C-4034-432E-8B6D-BBD86924E28F}" srcOrd="0" destOrd="0" presId="urn:microsoft.com/office/officeart/2005/8/layout/vList5"/>
    <dgm:cxn modelId="{E7406674-35AA-4BFC-ADF4-3B384C881963}" type="presParOf" srcId="{E852CD7C-4034-432E-8B6D-BBD86924E28F}" destId="{ECC01729-94F5-40DD-B486-33C0091C55B8}" srcOrd="0" destOrd="0" presId="urn:microsoft.com/office/officeart/2005/8/layout/vList5"/>
    <dgm:cxn modelId="{B6D63E58-C11F-431B-B7BD-21DA7B16AC9A}" type="presParOf" srcId="{E852CD7C-4034-432E-8B6D-BBD86924E28F}" destId="{814725FE-23B5-4C4C-A733-E7DE727A5FBC}" srcOrd="1" destOrd="0" presId="urn:microsoft.com/office/officeart/2005/8/layout/vList5"/>
    <dgm:cxn modelId="{2DC54D41-6B0E-41EE-AFAA-4D29B68C39E2}" type="presParOf" srcId="{7609B6E6-5C8A-4AEA-A400-CD797F038350}" destId="{80741B0A-F8AD-4AB8-A8E5-657F91E4512F}" srcOrd="1" destOrd="0" presId="urn:microsoft.com/office/officeart/2005/8/layout/vList5"/>
    <dgm:cxn modelId="{91315704-A730-4823-81A6-D7A50988EA11}" type="presParOf" srcId="{7609B6E6-5C8A-4AEA-A400-CD797F038350}" destId="{98C1BFA5-7BD7-40C7-B27B-C5265E374514}" srcOrd="2" destOrd="0" presId="urn:microsoft.com/office/officeart/2005/8/layout/vList5"/>
    <dgm:cxn modelId="{DFA049B2-EC03-41FD-88EB-ACF3C9082638}" type="presParOf" srcId="{98C1BFA5-7BD7-40C7-B27B-C5265E374514}" destId="{AEBE7D8D-0726-48BF-9975-EC2037CCD919}" srcOrd="0" destOrd="0" presId="urn:microsoft.com/office/officeart/2005/8/layout/vList5"/>
    <dgm:cxn modelId="{AA0B8938-B594-4586-83AD-E023CB8E0E5D}" type="presParOf" srcId="{98C1BFA5-7BD7-40C7-B27B-C5265E374514}" destId="{4470C64C-D00F-4648-98F2-7E0647029DCB}" srcOrd="1" destOrd="0" presId="urn:microsoft.com/office/officeart/2005/8/layout/vList5"/>
    <dgm:cxn modelId="{41BCCB84-711B-43B4-9E3C-1A7F40ED02B0}" type="presParOf" srcId="{7609B6E6-5C8A-4AEA-A400-CD797F038350}" destId="{0F9ED4FD-8627-4A29-9241-672CCC6C1FB2}" srcOrd="3" destOrd="0" presId="urn:microsoft.com/office/officeart/2005/8/layout/vList5"/>
    <dgm:cxn modelId="{AFDD639A-A101-4EE2-9635-E69B2328DBF2}" type="presParOf" srcId="{7609B6E6-5C8A-4AEA-A400-CD797F038350}" destId="{54448077-034A-4E38-9B1C-190AB4C7B766}" srcOrd="4" destOrd="0" presId="urn:microsoft.com/office/officeart/2005/8/layout/vList5"/>
    <dgm:cxn modelId="{F6DC0183-2941-41A2-A604-FD7D379ACE36}" type="presParOf" srcId="{54448077-034A-4E38-9B1C-190AB4C7B766}" destId="{9908CAFB-5117-46C6-B3AD-986E313EF12A}" srcOrd="0" destOrd="0" presId="urn:microsoft.com/office/officeart/2005/8/layout/vList5"/>
    <dgm:cxn modelId="{C172177B-4677-42B4-9E73-BB4279200082}" type="presParOf" srcId="{54448077-034A-4E38-9B1C-190AB4C7B766}" destId="{D436955C-F58A-4BB1-B964-0FA1B030CFC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C75294-AEB2-4649-B4D1-6B8C55233666}" type="doc">
      <dgm:prSet loTypeId="urn:microsoft.com/office/officeart/2005/8/layout/radial4" loCatId="relationship" qsTypeId="urn:microsoft.com/office/officeart/2005/8/quickstyle/simple4" qsCatId="simple" csTypeId="urn:microsoft.com/office/officeart/2005/8/colors/accent1_2" csCatId="accent1" phldr="1"/>
      <dgm:spPr/>
      <dgm:t>
        <a:bodyPr/>
        <a:lstStyle/>
        <a:p>
          <a:endParaRPr lang="en-GB"/>
        </a:p>
      </dgm:t>
    </dgm:pt>
    <dgm:pt modelId="{15B85F3E-12AF-441C-B906-4983CB29273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200" dirty="0"/>
            <a:t>External actors</a:t>
          </a:r>
          <a:endParaRPr lang="en-GB" sz="2200" dirty="0"/>
        </a:p>
      </dgm:t>
    </dgm:pt>
    <dgm:pt modelId="{37894277-3FB5-490D-9A1D-0A7CD2471ECF}" type="parTrans" cxnId="{821FC11A-E778-4731-8D25-835DAADB031A}">
      <dgm:prSet/>
      <dgm:spPr/>
      <dgm:t>
        <a:bodyPr/>
        <a:lstStyle/>
        <a:p>
          <a:endParaRPr lang="en-GB"/>
        </a:p>
      </dgm:t>
    </dgm:pt>
    <dgm:pt modelId="{2D0271FA-52C3-482A-AF41-66C098E8182E}" type="sibTrans" cxnId="{821FC11A-E778-4731-8D25-835DAADB031A}">
      <dgm:prSet/>
      <dgm:spPr/>
      <dgm:t>
        <a:bodyPr/>
        <a:lstStyle/>
        <a:p>
          <a:endParaRPr lang="en-GB"/>
        </a:p>
      </dgm:t>
    </dgm:pt>
    <dgm:pt modelId="{DBA9A20C-584F-4818-A01D-72C46F2104D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200" dirty="0"/>
            <a:t>Organizational members</a:t>
          </a:r>
          <a:endParaRPr lang="en-GB" sz="2200" dirty="0"/>
        </a:p>
      </dgm:t>
    </dgm:pt>
    <dgm:pt modelId="{4CCFB295-3C9B-4759-A88B-C84F7085B00F}" type="parTrans" cxnId="{998EA61A-F010-405B-84A9-345C928BF1A4}">
      <dgm:prSet/>
      <dgm:spPr/>
      <dgm:t>
        <a:bodyPr/>
        <a:lstStyle/>
        <a:p>
          <a:endParaRPr lang="en-GB"/>
        </a:p>
      </dgm:t>
    </dgm:pt>
    <dgm:pt modelId="{48F09CC1-AA97-463F-9114-00CD18F274D1}" type="sibTrans" cxnId="{998EA61A-F010-405B-84A9-345C928BF1A4}">
      <dgm:prSet/>
      <dgm:spPr/>
      <dgm:t>
        <a:bodyPr/>
        <a:lstStyle/>
        <a:p>
          <a:endParaRPr lang="en-GB"/>
        </a:p>
      </dgm:t>
    </dgm:pt>
    <dgm:pt modelId="{FCB65DC3-568D-4D45-AF4D-976AECCE56EA}">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US" sz="2200" dirty="0"/>
            <a:t>Organizational leaders</a:t>
          </a:r>
          <a:endParaRPr lang="en-GB" sz="2200" dirty="0"/>
        </a:p>
      </dgm:t>
    </dgm:pt>
    <dgm:pt modelId="{C9826592-2D5B-4C93-9A03-9A9A19A86517}" type="parTrans" cxnId="{48AABA4B-185C-428F-B376-B7C0696CC911}">
      <dgm:prSet/>
      <dgm:spPr/>
      <dgm:t>
        <a:bodyPr/>
        <a:lstStyle/>
        <a:p>
          <a:endParaRPr lang="en-GB"/>
        </a:p>
      </dgm:t>
    </dgm:pt>
    <dgm:pt modelId="{22E61703-B8AA-4601-B9AD-0100F944FA95}" type="sibTrans" cxnId="{48AABA4B-185C-428F-B376-B7C0696CC911}">
      <dgm:prSet/>
      <dgm:spPr/>
      <dgm:t>
        <a:bodyPr/>
        <a:lstStyle/>
        <a:p>
          <a:endParaRPr lang="en-GB"/>
        </a:p>
      </dgm:t>
    </dgm:pt>
    <dgm:pt modelId="{66D371A5-D040-4B78-93F4-D15046F7082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en-GB" sz="2200" dirty="0"/>
            <a:t>Others?</a:t>
          </a:r>
        </a:p>
      </dgm:t>
    </dgm:pt>
    <dgm:pt modelId="{81B41DBB-C187-4A75-9492-AA3E7A923468}" type="parTrans" cxnId="{4D079584-18F1-46F4-A904-FC2C38E89065}">
      <dgm:prSet/>
      <dgm:spPr/>
      <dgm:t>
        <a:bodyPr/>
        <a:lstStyle/>
        <a:p>
          <a:endParaRPr lang="en-GB"/>
        </a:p>
      </dgm:t>
    </dgm:pt>
    <dgm:pt modelId="{2FFCEB8D-0EC4-4502-980A-F1962A4F47DD}" type="sibTrans" cxnId="{4D079584-18F1-46F4-A904-FC2C38E89065}">
      <dgm:prSet/>
      <dgm:spPr/>
      <dgm:t>
        <a:bodyPr/>
        <a:lstStyle/>
        <a:p>
          <a:endParaRPr lang="en-GB"/>
        </a:p>
      </dgm:t>
    </dgm:pt>
    <dgm:pt modelId="{41079760-8612-42EB-BE4C-153705AC37ED}">
      <dgm:prSet custT="1">
        <dgm:style>
          <a:lnRef idx="1">
            <a:schemeClr val="accent2"/>
          </a:lnRef>
          <a:fillRef idx="3">
            <a:schemeClr val="accent2"/>
          </a:fillRef>
          <a:effectRef idx="2">
            <a:schemeClr val="accent2"/>
          </a:effectRef>
          <a:fontRef idx="minor">
            <a:schemeClr val="lt1"/>
          </a:fontRef>
        </dgm:style>
      </dgm:prSet>
      <dgm:spPr/>
      <dgm:t>
        <a:bodyPr/>
        <a:lstStyle/>
        <a:p>
          <a:pPr rtl="0"/>
          <a:r>
            <a:rPr lang="en-US" sz="2400" dirty="0"/>
            <a:t>An Organization</a:t>
          </a:r>
          <a:endParaRPr lang="en-GB" sz="2400" dirty="0"/>
        </a:p>
      </dgm:t>
    </dgm:pt>
    <dgm:pt modelId="{05E4EA05-F85B-49BA-9FA5-7335F79BAF5F}" type="parTrans" cxnId="{83501D69-FC09-4AE2-B5EF-89A094DC7B4E}">
      <dgm:prSet/>
      <dgm:spPr/>
      <dgm:t>
        <a:bodyPr/>
        <a:lstStyle/>
        <a:p>
          <a:endParaRPr lang="en-GB"/>
        </a:p>
      </dgm:t>
    </dgm:pt>
    <dgm:pt modelId="{808CC77A-C6A2-42B4-B3C9-7C2587F4CBC7}" type="sibTrans" cxnId="{83501D69-FC09-4AE2-B5EF-89A094DC7B4E}">
      <dgm:prSet/>
      <dgm:spPr/>
      <dgm:t>
        <a:bodyPr/>
        <a:lstStyle/>
        <a:p>
          <a:endParaRPr lang="en-GB"/>
        </a:p>
      </dgm:t>
    </dgm:pt>
    <dgm:pt modelId="{9700E699-6BFA-4136-BCB7-3A23BFB494BE}" type="pres">
      <dgm:prSet presAssocID="{24C75294-AEB2-4649-B4D1-6B8C55233666}" presName="cycle" presStyleCnt="0">
        <dgm:presLayoutVars>
          <dgm:chMax val="1"/>
          <dgm:dir/>
          <dgm:animLvl val="ctr"/>
          <dgm:resizeHandles val="exact"/>
        </dgm:presLayoutVars>
      </dgm:prSet>
      <dgm:spPr/>
    </dgm:pt>
    <dgm:pt modelId="{8E71B950-4A84-4276-BD32-BB0F5D6CA3EB}" type="pres">
      <dgm:prSet presAssocID="{41079760-8612-42EB-BE4C-153705AC37ED}" presName="centerShape" presStyleLbl="node0" presStyleIdx="0" presStyleCnt="1"/>
      <dgm:spPr/>
    </dgm:pt>
    <dgm:pt modelId="{425D0CC0-26E0-4720-A3EC-0BCAEA0A35AB}" type="pres">
      <dgm:prSet presAssocID="{37894277-3FB5-490D-9A1D-0A7CD2471ECF}" presName="parTrans" presStyleLbl="bgSibTrans2D1" presStyleIdx="0" presStyleCnt="4"/>
      <dgm:spPr/>
    </dgm:pt>
    <dgm:pt modelId="{EAE43BE9-CF8F-4987-BB82-F24744752827}" type="pres">
      <dgm:prSet presAssocID="{15B85F3E-12AF-441C-B906-4983CB292735}" presName="node" presStyleLbl="node1" presStyleIdx="0" presStyleCnt="4">
        <dgm:presLayoutVars>
          <dgm:bulletEnabled val="1"/>
        </dgm:presLayoutVars>
      </dgm:prSet>
      <dgm:spPr/>
    </dgm:pt>
    <dgm:pt modelId="{8DADADA6-BE60-43E0-9A41-39AE0E37D1B4}" type="pres">
      <dgm:prSet presAssocID="{4CCFB295-3C9B-4759-A88B-C84F7085B00F}" presName="parTrans" presStyleLbl="bgSibTrans2D1" presStyleIdx="1" presStyleCnt="4"/>
      <dgm:spPr/>
    </dgm:pt>
    <dgm:pt modelId="{63E0B310-6814-45C8-886D-DE4867EC433B}" type="pres">
      <dgm:prSet presAssocID="{DBA9A20C-584F-4818-A01D-72C46F2104D1}" presName="node" presStyleLbl="node1" presStyleIdx="1" presStyleCnt="4">
        <dgm:presLayoutVars>
          <dgm:bulletEnabled val="1"/>
        </dgm:presLayoutVars>
      </dgm:prSet>
      <dgm:spPr/>
    </dgm:pt>
    <dgm:pt modelId="{713CC988-9DB8-41B6-ABC5-3203DCE910B0}" type="pres">
      <dgm:prSet presAssocID="{C9826592-2D5B-4C93-9A03-9A9A19A86517}" presName="parTrans" presStyleLbl="bgSibTrans2D1" presStyleIdx="2" presStyleCnt="4"/>
      <dgm:spPr/>
    </dgm:pt>
    <dgm:pt modelId="{D8B08474-6B1F-4A58-A1A1-3DBD48BE2934}" type="pres">
      <dgm:prSet presAssocID="{FCB65DC3-568D-4D45-AF4D-976AECCE56EA}" presName="node" presStyleLbl="node1" presStyleIdx="2" presStyleCnt="4">
        <dgm:presLayoutVars>
          <dgm:bulletEnabled val="1"/>
        </dgm:presLayoutVars>
      </dgm:prSet>
      <dgm:spPr/>
    </dgm:pt>
    <dgm:pt modelId="{00EF96EF-A954-45B3-A7F8-806C0571A80B}" type="pres">
      <dgm:prSet presAssocID="{81B41DBB-C187-4A75-9492-AA3E7A923468}" presName="parTrans" presStyleLbl="bgSibTrans2D1" presStyleIdx="3" presStyleCnt="4"/>
      <dgm:spPr/>
    </dgm:pt>
    <dgm:pt modelId="{E564E9AD-F831-4FAE-901F-EA69C5172332}" type="pres">
      <dgm:prSet presAssocID="{66D371A5-D040-4B78-93F4-D15046F70828}" presName="node" presStyleLbl="node1" presStyleIdx="3" presStyleCnt="4">
        <dgm:presLayoutVars>
          <dgm:bulletEnabled val="1"/>
        </dgm:presLayoutVars>
      </dgm:prSet>
      <dgm:spPr/>
    </dgm:pt>
  </dgm:ptLst>
  <dgm:cxnLst>
    <dgm:cxn modelId="{A3F73315-6E32-45E3-96F9-019B5CCD480A}" type="presOf" srcId="{81B41DBB-C187-4A75-9492-AA3E7A923468}" destId="{00EF96EF-A954-45B3-A7F8-806C0571A80B}" srcOrd="0" destOrd="0" presId="urn:microsoft.com/office/officeart/2005/8/layout/radial4"/>
    <dgm:cxn modelId="{998EA61A-F010-405B-84A9-345C928BF1A4}" srcId="{41079760-8612-42EB-BE4C-153705AC37ED}" destId="{DBA9A20C-584F-4818-A01D-72C46F2104D1}" srcOrd="1" destOrd="0" parTransId="{4CCFB295-3C9B-4759-A88B-C84F7085B00F}" sibTransId="{48F09CC1-AA97-463F-9114-00CD18F274D1}"/>
    <dgm:cxn modelId="{821FC11A-E778-4731-8D25-835DAADB031A}" srcId="{41079760-8612-42EB-BE4C-153705AC37ED}" destId="{15B85F3E-12AF-441C-B906-4983CB292735}" srcOrd="0" destOrd="0" parTransId="{37894277-3FB5-490D-9A1D-0A7CD2471ECF}" sibTransId="{2D0271FA-52C3-482A-AF41-66C098E8182E}"/>
    <dgm:cxn modelId="{FED5CB1C-2C8F-4B85-A883-FA9B009ECAFD}" type="presOf" srcId="{DBA9A20C-584F-4818-A01D-72C46F2104D1}" destId="{63E0B310-6814-45C8-886D-DE4867EC433B}" srcOrd="0" destOrd="0" presId="urn:microsoft.com/office/officeart/2005/8/layout/radial4"/>
    <dgm:cxn modelId="{83501D69-FC09-4AE2-B5EF-89A094DC7B4E}" srcId="{24C75294-AEB2-4649-B4D1-6B8C55233666}" destId="{41079760-8612-42EB-BE4C-153705AC37ED}" srcOrd="0" destOrd="0" parTransId="{05E4EA05-F85B-49BA-9FA5-7335F79BAF5F}" sibTransId="{808CC77A-C6A2-42B4-B3C9-7C2587F4CBC7}"/>
    <dgm:cxn modelId="{48AABA4B-185C-428F-B376-B7C0696CC911}" srcId="{41079760-8612-42EB-BE4C-153705AC37ED}" destId="{FCB65DC3-568D-4D45-AF4D-976AECCE56EA}" srcOrd="2" destOrd="0" parTransId="{C9826592-2D5B-4C93-9A03-9A9A19A86517}" sibTransId="{22E61703-B8AA-4601-B9AD-0100F944FA95}"/>
    <dgm:cxn modelId="{F9F1D56B-3D50-4BEF-B462-18152B25F398}" type="presOf" srcId="{FCB65DC3-568D-4D45-AF4D-976AECCE56EA}" destId="{D8B08474-6B1F-4A58-A1A1-3DBD48BE2934}" srcOrd="0" destOrd="0" presId="urn:microsoft.com/office/officeart/2005/8/layout/radial4"/>
    <dgm:cxn modelId="{4D079584-18F1-46F4-A904-FC2C38E89065}" srcId="{41079760-8612-42EB-BE4C-153705AC37ED}" destId="{66D371A5-D040-4B78-93F4-D15046F70828}" srcOrd="3" destOrd="0" parTransId="{81B41DBB-C187-4A75-9492-AA3E7A923468}" sibTransId="{2FFCEB8D-0EC4-4502-980A-F1962A4F47DD}"/>
    <dgm:cxn modelId="{8D9DE68B-426B-4F68-9079-FB891AFE11C7}" type="presOf" srcId="{4CCFB295-3C9B-4759-A88B-C84F7085B00F}" destId="{8DADADA6-BE60-43E0-9A41-39AE0E37D1B4}" srcOrd="0" destOrd="0" presId="urn:microsoft.com/office/officeart/2005/8/layout/radial4"/>
    <dgm:cxn modelId="{4A2F2A90-2A00-49B4-B2FF-7AB1939FECF4}" type="presOf" srcId="{66D371A5-D040-4B78-93F4-D15046F70828}" destId="{E564E9AD-F831-4FAE-901F-EA69C5172332}" srcOrd="0" destOrd="0" presId="urn:microsoft.com/office/officeart/2005/8/layout/radial4"/>
    <dgm:cxn modelId="{D2E8A694-9DE3-4254-A2F6-A4ACF1DFBC3C}" type="presOf" srcId="{37894277-3FB5-490D-9A1D-0A7CD2471ECF}" destId="{425D0CC0-26E0-4720-A3EC-0BCAEA0A35AB}" srcOrd="0" destOrd="0" presId="urn:microsoft.com/office/officeart/2005/8/layout/radial4"/>
    <dgm:cxn modelId="{D5C67B9C-FA85-4427-8F5B-09E76BB1C1A1}" type="presOf" srcId="{24C75294-AEB2-4649-B4D1-6B8C55233666}" destId="{9700E699-6BFA-4136-BCB7-3A23BFB494BE}" srcOrd="0" destOrd="0" presId="urn:microsoft.com/office/officeart/2005/8/layout/radial4"/>
    <dgm:cxn modelId="{51E5F4A9-CDAF-410D-B995-9AAC488B9B6B}" type="presOf" srcId="{C9826592-2D5B-4C93-9A03-9A9A19A86517}" destId="{713CC988-9DB8-41B6-ABC5-3203DCE910B0}" srcOrd="0" destOrd="0" presId="urn:microsoft.com/office/officeart/2005/8/layout/radial4"/>
    <dgm:cxn modelId="{CD2D1FD2-2EE3-4F3F-9B38-7F262B7B1238}" type="presOf" srcId="{41079760-8612-42EB-BE4C-153705AC37ED}" destId="{8E71B950-4A84-4276-BD32-BB0F5D6CA3EB}" srcOrd="0" destOrd="0" presId="urn:microsoft.com/office/officeart/2005/8/layout/radial4"/>
    <dgm:cxn modelId="{C4E325F6-73B4-474E-84B7-58008E2EC55A}" type="presOf" srcId="{15B85F3E-12AF-441C-B906-4983CB292735}" destId="{EAE43BE9-CF8F-4987-BB82-F24744752827}" srcOrd="0" destOrd="0" presId="urn:microsoft.com/office/officeart/2005/8/layout/radial4"/>
    <dgm:cxn modelId="{827FCCC7-AE3F-454F-AF27-717F519635B0}" type="presParOf" srcId="{9700E699-6BFA-4136-BCB7-3A23BFB494BE}" destId="{8E71B950-4A84-4276-BD32-BB0F5D6CA3EB}" srcOrd="0" destOrd="0" presId="urn:microsoft.com/office/officeart/2005/8/layout/radial4"/>
    <dgm:cxn modelId="{B42E96CA-5EA6-4F7C-A80E-64AF7860D264}" type="presParOf" srcId="{9700E699-6BFA-4136-BCB7-3A23BFB494BE}" destId="{425D0CC0-26E0-4720-A3EC-0BCAEA0A35AB}" srcOrd="1" destOrd="0" presId="urn:microsoft.com/office/officeart/2005/8/layout/radial4"/>
    <dgm:cxn modelId="{34E1E948-A58D-4012-BA4F-2751FDD7FB51}" type="presParOf" srcId="{9700E699-6BFA-4136-BCB7-3A23BFB494BE}" destId="{EAE43BE9-CF8F-4987-BB82-F24744752827}" srcOrd="2" destOrd="0" presId="urn:microsoft.com/office/officeart/2005/8/layout/radial4"/>
    <dgm:cxn modelId="{0374CDC4-A0C4-4E0C-B89A-943564B03955}" type="presParOf" srcId="{9700E699-6BFA-4136-BCB7-3A23BFB494BE}" destId="{8DADADA6-BE60-43E0-9A41-39AE0E37D1B4}" srcOrd="3" destOrd="0" presId="urn:microsoft.com/office/officeart/2005/8/layout/radial4"/>
    <dgm:cxn modelId="{23B26700-A196-4DB2-B399-491A5B3ADECD}" type="presParOf" srcId="{9700E699-6BFA-4136-BCB7-3A23BFB494BE}" destId="{63E0B310-6814-45C8-886D-DE4867EC433B}" srcOrd="4" destOrd="0" presId="urn:microsoft.com/office/officeart/2005/8/layout/radial4"/>
    <dgm:cxn modelId="{E566421A-C33E-4D6D-BF41-1DDE195934B3}" type="presParOf" srcId="{9700E699-6BFA-4136-BCB7-3A23BFB494BE}" destId="{713CC988-9DB8-41B6-ABC5-3203DCE910B0}" srcOrd="5" destOrd="0" presId="urn:microsoft.com/office/officeart/2005/8/layout/radial4"/>
    <dgm:cxn modelId="{8A73DD6A-222B-4087-BB79-CE6449C7D25E}" type="presParOf" srcId="{9700E699-6BFA-4136-BCB7-3A23BFB494BE}" destId="{D8B08474-6B1F-4A58-A1A1-3DBD48BE2934}" srcOrd="6" destOrd="0" presId="urn:microsoft.com/office/officeart/2005/8/layout/radial4"/>
    <dgm:cxn modelId="{D7565F8B-3155-4193-90FC-3CF11B9CB34D}" type="presParOf" srcId="{9700E699-6BFA-4136-BCB7-3A23BFB494BE}" destId="{00EF96EF-A954-45B3-A7F8-806C0571A80B}" srcOrd="7" destOrd="0" presId="urn:microsoft.com/office/officeart/2005/8/layout/radial4"/>
    <dgm:cxn modelId="{9B8F0B40-BE35-4319-BFA9-B8E20751A32E}" type="presParOf" srcId="{9700E699-6BFA-4136-BCB7-3A23BFB494BE}" destId="{E564E9AD-F831-4FAE-901F-EA69C5172332}"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725FE-23B5-4C4C-A733-E7DE727A5FBC}">
      <dsp:nvSpPr>
        <dsp:cNvPr id="0" name=""/>
        <dsp:cNvSpPr/>
      </dsp:nvSpPr>
      <dsp:spPr>
        <a:xfrm rot="5400000">
          <a:off x="5873610" y="-2339145"/>
          <a:ext cx="1085052" cy="6038717"/>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a:t>Emotion work</a:t>
          </a:r>
        </a:p>
        <a:p>
          <a:pPr marL="228600" lvl="1" indent="-228600" algn="l" defTabSz="1022350" rtl="0">
            <a:lnSpc>
              <a:spcPct val="90000"/>
            </a:lnSpc>
            <a:spcBef>
              <a:spcPct val="0"/>
            </a:spcBef>
            <a:spcAft>
              <a:spcPct val="15000"/>
            </a:spcAft>
            <a:buChar char="•"/>
          </a:pPr>
          <a:r>
            <a:rPr lang="en-US" sz="2300" kern="1200"/>
            <a:t>Identity work</a:t>
          </a:r>
        </a:p>
        <a:p>
          <a:pPr marL="228600" lvl="1" indent="-228600" algn="l" defTabSz="1022350" rtl="0">
            <a:lnSpc>
              <a:spcPct val="90000"/>
            </a:lnSpc>
            <a:spcBef>
              <a:spcPct val="0"/>
            </a:spcBef>
            <a:spcAft>
              <a:spcPct val="15000"/>
            </a:spcAft>
            <a:buChar char="•"/>
          </a:pPr>
          <a:r>
            <a:rPr lang="en-US" sz="2300" kern="1200"/>
            <a:t>Career work</a:t>
          </a:r>
        </a:p>
      </dsp:txBody>
      <dsp:txXfrm rot="-5400000">
        <a:off x="3396778" y="190655"/>
        <a:ext cx="5985749" cy="979116"/>
      </dsp:txXfrm>
    </dsp:sp>
    <dsp:sp modelId="{ECC01729-94F5-40DD-B486-33C0091C55B8}">
      <dsp:nvSpPr>
        <dsp:cNvPr id="0" name=""/>
        <dsp:cNvSpPr/>
      </dsp:nvSpPr>
      <dsp:spPr>
        <a:xfrm>
          <a:off x="0" y="2055"/>
          <a:ext cx="3396778" cy="135631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t>Self work</a:t>
          </a:r>
        </a:p>
      </dsp:txBody>
      <dsp:txXfrm>
        <a:off x="66210" y="68265"/>
        <a:ext cx="3264358" cy="1223895"/>
      </dsp:txXfrm>
    </dsp:sp>
    <dsp:sp modelId="{4470C64C-D00F-4648-98F2-7E0647029DCB}">
      <dsp:nvSpPr>
        <dsp:cNvPr id="0" name=""/>
        <dsp:cNvSpPr/>
      </dsp:nvSpPr>
      <dsp:spPr>
        <a:xfrm rot="5400000">
          <a:off x="5873610" y="-915014"/>
          <a:ext cx="1085052" cy="6038717"/>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a:t>Strategy work</a:t>
          </a:r>
        </a:p>
        <a:p>
          <a:pPr marL="228600" lvl="1" indent="-228600" algn="l" defTabSz="1022350" rtl="0">
            <a:lnSpc>
              <a:spcPct val="90000"/>
            </a:lnSpc>
            <a:spcBef>
              <a:spcPct val="0"/>
            </a:spcBef>
            <a:spcAft>
              <a:spcPct val="15000"/>
            </a:spcAft>
            <a:buChar char="•"/>
          </a:pPr>
          <a:r>
            <a:rPr lang="en-US" sz="2300" kern="1200" dirty="0"/>
            <a:t>Boundary work</a:t>
          </a:r>
        </a:p>
        <a:p>
          <a:pPr marL="228600" lvl="1" indent="-228600" algn="l" defTabSz="1022350" rtl="0">
            <a:lnSpc>
              <a:spcPct val="90000"/>
            </a:lnSpc>
            <a:spcBef>
              <a:spcPct val="0"/>
            </a:spcBef>
            <a:spcAft>
              <a:spcPct val="15000"/>
            </a:spcAft>
            <a:buChar char="•"/>
          </a:pPr>
          <a:r>
            <a:rPr lang="en-US" sz="2300" kern="1200" dirty="0"/>
            <a:t>Technology work</a:t>
          </a:r>
        </a:p>
      </dsp:txBody>
      <dsp:txXfrm rot="-5400000">
        <a:off x="3396778" y="1614786"/>
        <a:ext cx="5985749" cy="979116"/>
      </dsp:txXfrm>
    </dsp:sp>
    <dsp:sp modelId="{AEBE7D8D-0726-48BF-9975-EC2037CCD919}">
      <dsp:nvSpPr>
        <dsp:cNvPr id="0" name=""/>
        <dsp:cNvSpPr/>
      </dsp:nvSpPr>
      <dsp:spPr>
        <a:xfrm>
          <a:off x="0" y="1426186"/>
          <a:ext cx="3396778" cy="135631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t>Organization work</a:t>
          </a:r>
        </a:p>
      </dsp:txBody>
      <dsp:txXfrm>
        <a:off x="66210" y="1492396"/>
        <a:ext cx="3264358" cy="1223895"/>
      </dsp:txXfrm>
    </dsp:sp>
    <dsp:sp modelId="{D436955C-F58A-4BB1-B964-0FA1B030CFCE}">
      <dsp:nvSpPr>
        <dsp:cNvPr id="0" name=""/>
        <dsp:cNvSpPr/>
      </dsp:nvSpPr>
      <dsp:spPr>
        <a:xfrm rot="5400000">
          <a:off x="5873610" y="509117"/>
          <a:ext cx="1085052" cy="6038717"/>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a:t>Practice work</a:t>
          </a:r>
        </a:p>
        <a:p>
          <a:pPr marL="228600" lvl="1" indent="-228600" algn="l" defTabSz="1022350" rtl="0">
            <a:lnSpc>
              <a:spcPct val="90000"/>
            </a:lnSpc>
            <a:spcBef>
              <a:spcPct val="0"/>
            </a:spcBef>
            <a:spcAft>
              <a:spcPct val="15000"/>
            </a:spcAft>
            <a:buChar char="•"/>
          </a:pPr>
          <a:r>
            <a:rPr lang="en-US" sz="2300" kern="1200" dirty="0"/>
            <a:t>Category work</a:t>
          </a:r>
        </a:p>
      </dsp:txBody>
      <dsp:txXfrm rot="-5400000">
        <a:off x="3396778" y="3038917"/>
        <a:ext cx="5985749" cy="979116"/>
      </dsp:txXfrm>
    </dsp:sp>
    <dsp:sp modelId="{9908CAFB-5117-46C6-B3AD-986E313EF12A}">
      <dsp:nvSpPr>
        <dsp:cNvPr id="0" name=""/>
        <dsp:cNvSpPr/>
      </dsp:nvSpPr>
      <dsp:spPr>
        <a:xfrm>
          <a:off x="0" y="2850318"/>
          <a:ext cx="3396778" cy="135631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t>Institutional work</a:t>
          </a:r>
        </a:p>
      </dsp:txBody>
      <dsp:txXfrm>
        <a:off x="66210" y="2916528"/>
        <a:ext cx="3264358" cy="12238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71B950-4A84-4276-BD32-BB0F5D6CA3EB}">
      <dsp:nvSpPr>
        <dsp:cNvPr id="0" name=""/>
        <dsp:cNvSpPr/>
      </dsp:nvSpPr>
      <dsp:spPr>
        <a:xfrm>
          <a:off x="3959379" y="2442386"/>
          <a:ext cx="2329211" cy="2329211"/>
        </a:xfrm>
        <a:prstGeom prst="ellipse">
          <a:avLst/>
        </a:prstGeom>
        <a:gradFill rotWithShape="1">
          <a:gsLst>
            <a:gs pos="0">
              <a:schemeClr val="accent2">
                <a:tint val="98000"/>
                <a:satMod val="110000"/>
                <a:lumMod val="104000"/>
              </a:schemeClr>
            </a:gs>
            <a:gs pos="69000">
              <a:schemeClr val="accent2">
                <a:shade val="88000"/>
                <a:satMod val="130000"/>
                <a:lumMod val="92000"/>
              </a:schemeClr>
            </a:gs>
            <a:gs pos="100000">
              <a:schemeClr val="accent2">
                <a:shade val="78000"/>
                <a:satMod val="130000"/>
                <a:lumMod val="92000"/>
              </a:schemeClr>
            </a:gs>
          </a:gsLst>
          <a:lin ang="5400000" scaled="0"/>
        </a:gradFill>
        <a:ln w="9525" cap="flat" cmpd="sng" algn="ctr">
          <a:solidFill>
            <a:schemeClr val="accent2"/>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t>An Organization</a:t>
          </a:r>
          <a:endParaRPr lang="en-GB" sz="2400" kern="1200" dirty="0"/>
        </a:p>
      </dsp:txBody>
      <dsp:txXfrm>
        <a:off x="4300484" y="2783491"/>
        <a:ext cx="1647001" cy="1647001"/>
      </dsp:txXfrm>
    </dsp:sp>
    <dsp:sp modelId="{425D0CC0-26E0-4720-A3EC-0BCAEA0A35AB}">
      <dsp:nvSpPr>
        <dsp:cNvPr id="0" name=""/>
        <dsp:cNvSpPr/>
      </dsp:nvSpPr>
      <dsp:spPr>
        <a:xfrm rot="11700000">
          <a:off x="2194659" y="2722798"/>
          <a:ext cx="1736370" cy="663825"/>
        </a:xfrm>
        <a:prstGeom prst="leftArrow">
          <a:avLst>
            <a:gd name="adj1" fmla="val 60000"/>
            <a:gd name="adj2" fmla="val 50000"/>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8000"/>
                <a:satMod val="130000"/>
                <a:lumMod val="92000"/>
              </a:schemeClr>
            </a:gs>
            <a:gs pos="100000">
              <a:schemeClr val="accent1">
                <a:tint val="60000"/>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AE43BE9-CF8F-4987-BB82-F24744752827}">
      <dsp:nvSpPr>
        <dsp:cNvPr id="0" name=""/>
        <dsp:cNvSpPr/>
      </dsp:nvSpPr>
      <dsp:spPr>
        <a:xfrm>
          <a:off x="1117866" y="1944907"/>
          <a:ext cx="2212750" cy="1770200"/>
        </a:xfrm>
        <a:prstGeom prst="roundRect">
          <a:avLst>
            <a:gd name="adj" fmla="val 10000"/>
          </a:avLst>
        </a:prstGeom>
        <a:gradFill rotWithShape="1">
          <a:gsLst>
            <a:gs pos="0">
              <a:schemeClr val="accent2">
                <a:tint val="54000"/>
                <a:alpha val="100000"/>
                <a:satMod val="105000"/>
                <a:lumMod val="110000"/>
              </a:schemeClr>
            </a:gs>
            <a:gs pos="100000">
              <a:schemeClr val="accent2">
                <a:tint val="78000"/>
                <a:alpha val="92000"/>
                <a:satMod val="109000"/>
                <a:lumMod val="100000"/>
              </a:schemeClr>
            </a:gs>
          </a:gsLst>
          <a:lin ang="5400000" scaled="0"/>
        </a:gradFill>
        <a:ln w="9525" cap="flat"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t>External actors</a:t>
          </a:r>
          <a:endParaRPr lang="en-GB" sz="2200" kern="1200" dirty="0"/>
        </a:p>
      </dsp:txBody>
      <dsp:txXfrm>
        <a:off x="1169713" y="1996754"/>
        <a:ext cx="2109056" cy="1666506"/>
      </dsp:txXfrm>
    </dsp:sp>
    <dsp:sp modelId="{8DADADA6-BE60-43E0-9A41-39AE0E37D1B4}">
      <dsp:nvSpPr>
        <dsp:cNvPr id="0" name=""/>
        <dsp:cNvSpPr/>
      </dsp:nvSpPr>
      <dsp:spPr>
        <a:xfrm rot="14700000">
          <a:off x="3353995" y="1341154"/>
          <a:ext cx="1736370" cy="663825"/>
        </a:xfrm>
        <a:prstGeom prst="leftArrow">
          <a:avLst>
            <a:gd name="adj1" fmla="val 60000"/>
            <a:gd name="adj2" fmla="val 50000"/>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8000"/>
                <a:satMod val="130000"/>
                <a:lumMod val="92000"/>
              </a:schemeClr>
            </a:gs>
            <a:gs pos="100000">
              <a:schemeClr val="accent1">
                <a:tint val="60000"/>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3E0B310-6814-45C8-886D-DE4867EC433B}">
      <dsp:nvSpPr>
        <dsp:cNvPr id="0" name=""/>
        <dsp:cNvSpPr/>
      </dsp:nvSpPr>
      <dsp:spPr>
        <a:xfrm>
          <a:off x="2748894" y="1124"/>
          <a:ext cx="2212750" cy="1770200"/>
        </a:xfrm>
        <a:prstGeom prst="roundRect">
          <a:avLst>
            <a:gd name="adj" fmla="val 10000"/>
          </a:avLst>
        </a:prstGeom>
        <a:gradFill rotWithShape="1">
          <a:gsLst>
            <a:gs pos="0">
              <a:schemeClr val="accent2">
                <a:tint val="54000"/>
                <a:alpha val="100000"/>
                <a:satMod val="105000"/>
                <a:lumMod val="110000"/>
              </a:schemeClr>
            </a:gs>
            <a:gs pos="100000">
              <a:schemeClr val="accent2">
                <a:tint val="78000"/>
                <a:alpha val="92000"/>
                <a:satMod val="109000"/>
                <a:lumMod val="100000"/>
              </a:schemeClr>
            </a:gs>
          </a:gsLst>
          <a:lin ang="5400000" scaled="0"/>
        </a:gradFill>
        <a:ln w="9525" cap="flat"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t>Organizational members</a:t>
          </a:r>
          <a:endParaRPr lang="en-GB" sz="2200" kern="1200" dirty="0"/>
        </a:p>
      </dsp:txBody>
      <dsp:txXfrm>
        <a:off x="2800741" y="52971"/>
        <a:ext cx="2109056" cy="1666506"/>
      </dsp:txXfrm>
    </dsp:sp>
    <dsp:sp modelId="{713CC988-9DB8-41B6-ABC5-3203DCE910B0}">
      <dsp:nvSpPr>
        <dsp:cNvPr id="0" name=""/>
        <dsp:cNvSpPr/>
      </dsp:nvSpPr>
      <dsp:spPr>
        <a:xfrm rot="17700000">
          <a:off x="5157603" y="1341154"/>
          <a:ext cx="1736370" cy="663825"/>
        </a:xfrm>
        <a:prstGeom prst="leftArrow">
          <a:avLst>
            <a:gd name="adj1" fmla="val 60000"/>
            <a:gd name="adj2" fmla="val 50000"/>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8000"/>
                <a:satMod val="130000"/>
                <a:lumMod val="92000"/>
              </a:schemeClr>
            </a:gs>
            <a:gs pos="100000">
              <a:schemeClr val="accent1">
                <a:tint val="60000"/>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8B08474-6B1F-4A58-A1A1-3DBD48BE2934}">
      <dsp:nvSpPr>
        <dsp:cNvPr id="0" name=""/>
        <dsp:cNvSpPr/>
      </dsp:nvSpPr>
      <dsp:spPr>
        <a:xfrm>
          <a:off x="5286324" y="1124"/>
          <a:ext cx="2212750" cy="1770200"/>
        </a:xfrm>
        <a:prstGeom prst="roundRect">
          <a:avLst>
            <a:gd name="adj" fmla="val 10000"/>
          </a:avLst>
        </a:prstGeom>
        <a:gradFill rotWithShape="1">
          <a:gsLst>
            <a:gs pos="0">
              <a:schemeClr val="accent2">
                <a:tint val="54000"/>
                <a:alpha val="100000"/>
                <a:satMod val="105000"/>
                <a:lumMod val="110000"/>
              </a:schemeClr>
            </a:gs>
            <a:gs pos="100000">
              <a:schemeClr val="accent2">
                <a:tint val="78000"/>
                <a:alpha val="92000"/>
                <a:satMod val="109000"/>
                <a:lumMod val="100000"/>
              </a:schemeClr>
            </a:gs>
          </a:gsLst>
          <a:lin ang="5400000" scaled="0"/>
        </a:gradFill>
        <a:ln w="9525" cap="flat"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t>Organizational leaders</a:t>
          </a:r>
          <a:endParaRPr lang="en-GB" sz="2200" kern="1200" dirty="0"/>
        </a:p>
      </dsp:txBody>
      <dsp:txXfrm>
        <a:off x="5338171" y="52971"/>
        <a:ext cx="2109056" cy="1666506"/>
      </dsp:txXfrm>
    </dsp:sp>
    <dsp:sp modelId="{00EF96EF-A954-45B3-A7F8-806C0571A80B}">
      <dsp:nvSpPr>
        <dsp:cNvPr id="0" name=""/>
        <dsp:cNvSpPr/>
      </dsp:nvSpPr>
      <dsp:spPr>
        <a:xfrm rot="20700000">
          <a:off x="6316940" y="2722798"/>
          <a:ext cx="1736370" cy="663825"/>
        </a:xfrm>
        <a:prstGeom prst="leftArrow">
          <a:avLst>
            <a:gd name="adj1" fmla="val 60000"/>
            <a:gd name="adj2" fmla="val 50000"/>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8000"/>
                <a:satMod val="130000"/>
                <a:lumMod val="92000"/>
              </a:schemeClr>
            </a:gs>
            <a:gs pos="100000">
              <a:schemeClr val="accent1">
                <a:tint val="60000"/>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564E9AD-F831-4FAE-901F-EA69C5172332}">
      <dsp:nvSpPr>
        <dsp:cNvPr id="0" name=""/>
        <dsp:cNvSpPr/>
      </dsp:nvSpPr>
      <dsp:spPr>
        <a:xfrm>
          <a:off x="6917352" y="1944907"/>
          <a:ext cx="2212750" cy="1770200"/>
        </a:xfrm>
        <a:prstGeom prst="roundRect">
          <a:avLst>
            <a:gd name="adj" fmla="val 10000"/>
          </a:avLst>
        </a:prstGeom>
        <a:gradFill rotWithShape="1">
          <a:gsLst>
            <a:gs pos="0">
              <a:schemeClr val="accent2">
                <a:tint val="54000"/>
                <a:alpha val="100000"/>
                <a:satMod val="105000"/>
                <a:lumMod val="110000"/>
              </a:schemeClr>
            </a:gs>
            <a:gs pos="100000">
              <a:schemeClr val="accent2">
                <a:tint val="78000"/>
                <a:alpha val="92000"/>
                <a:satMod val="109000"/>
                <a:lumMod val="100000"/>
              </a:schemeClr>
            </a:gs>
          </a:gsLst>
          <a:lin ang="5400000" scaled="0"/>
        </a:gradFill>
        <a:ln w="9525" cap="flat"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marL="0" lvl="0" indent="0" algn="ctr" defTabSz="977900" rtl="0">
            <a:lnSpc>
              <a:spcPct val="90000"/>
            </a:lnSpc>
            <a:spcBef>
              <a:spcPct val="0"/>
            </a:spcBef>
            <a:spcAft>
              <a:spcPct val="35000"/>
            </a:spcAft>
            <a:buNone/>
          </a:pPr>
          <a:r>
            <a:rPr lang="en-GB" sz="2200" kern="1200" dirty="0"/>
            <a:t>Others?</a:t>
          </a:r>
        </a:p>
      </dsp:txBody>
      <dsp:txXfrm>
        <a:off x="6969199" y="1996754"/>
        <a:ext cx="2109056" cy="166650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D168E0-9B9B-4D40-8855-18316D1F71E1}" type="datetimeFigureOut">
              <a:rPr lang="en-US" smtClean="0"/>
              <a:t>2021-03-04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8CA7B-14EB-4243-BFC1-2EEA76488CCE}" type="slidenum">
              <a:rPr lang="en-US" smtClean="0"/>
              <a:t>‹#›</a:t>
            </a:fld>
            <a:endParaRPr lang="en-US"/>
          </a:p>
        </p:txBody>
      </p:sp>
    </p:spTree>
    <p:extLst>
      <p:ext uri="{BB962C8B-B14F-4D97-AF65-F5344CB8AC3E}">
        <p14:creationId xmlns:p14="http://schemas.microsoft.com/office/powerpoint/2010/main" val="2817195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1</a:t>
            </a:fld>
            <a:endParaRPr lang="en-US"/>
          </a:p>
        </p:txBody>
      </p:sp>
    </p:spTree>
    <p:extLst>
      <p:ext uri="{BB962C8B-B14F-4D97-AF65-F5344CB8AC3E}">
        <p14:creationId xmlns:p14="http://schemas.microsoft.com/office/powerpoint/2010/main" val="390265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98CA7B-14EB-4243-BFC1-2EEA76488CCE}" type="slidenum">
              <a:rPr lang="en-US" smtClean="0"/>
              <a:t>2</a:t>
            </a:fld>
            <a:endParaRPr lang="en-US"/>
          </a:p>
        </p:txBody>
      </p:sp>
    </p:spTree>
    <p:extLst>
      <p:ext uri="{BB962C8B-B14F-4D97-AF65-F5344CB8AC3E}">
        <p14:creationId xmlns:p14="http://schemas.microsoft.com/office/powerpoint/2010/main" val="2162112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3</a:t>
            </a:fld>
            <a:endParaRPr lang="en-US"/>
          </a:p>
        </p:txBody>
      </p:sp>
    </p:spTree>
    <p:extLst>
      <p:ext uri="{BB962C8B-B14F-4D97-AF65-F5344CB8AC3E}">
        <p14:creationId xmlns:p14="http://schemas.microsoft.com/office/powerpoint/2010/main" val="145170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4</a:t>
            </a:fld>
            <a:endParaRPr lang="en-US"/>
          </a:p>
        </p:txBody>
      </p:sp>
    </p:spTree>
    <p:extLst>
      <p:ext uri="{BB962C8B-B14F-4D97-AF65-F5344CB8AC3E}">
        <p14:creationId xmlns:p14="http://schemas.microsoft.com/office/powerpoint/2010/main" val="63355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5</a:t>
            </a:fld>
            <a:endParaRPr lang="en-US"/>
          </a:p>
        </p:txBody>
      </p:sp>
    </p:spTree>
    <p:extLst>
      <p:ext uri="{BB962C8B-B14F-4D97-AF65-F5344CB8AC3E}">
        <p14:creationId xmlns:p14="http://schemas.microsoft.com/office/powerpoint/2010/main" val="1397013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7</a:t>
            </a:fld>
            <a:endParaRPr lang="en-US"/>
          </a:p>
        </p:txBody>
      </p:sp>
    </p:spTree>
    <p:extLst>
      <p:ext uri="{BB962C8B-B14F-4D97-AF65-F5344CB8AC3E}">
        <p14:creationId xmlns:p14="http://schemas.microsoft.com/office/powerpoint/2010/main" val="1455573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8</a:t>
            </a:fld>
            <a:endParaRPr lang="en-US"/>
          </a:p>
        </p:txBody>
      </p:sp>
    </p:spTree>
    <p:extLst>
      <p:ext uri="{BB962C8B-B14F-4D97-AF65-F5344CB8AC3E}">
        <p14:creationId xmlns:p14="http://schemas.microsoft.com/office/powerpoint/2010/main" val="1236166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9</a:t>
            </a:fld>
            <a:endParaRPr lang="en-US"/>
          </a:p>
        </p:txBody>
      </p:sp>
    </p:spTree>
    <p:extLst>
      <p:ext uri="{BB962C8B-B14F-4D97-AF65-F5344CB8AC3E}">
        <p14:creationId xmlns:p14="http://schemas.microsoft.com/office/powerpoint/2010/main" val="1399524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10</a:t>
            </a:fld>
            <a:endParaRPr lang="en-US"/>
          </a:p>
        </p:txBody>
      </p:sp>
    </p:spTree>
    <p:extLst>
      <p:ext uri="{BB962C8B-B14F-4D97-AF65-F5344CB8AC3E}">
        <p14:creationId xmlns:p14="http://schemas.microsoft.com/office/powerpoint/2010/main" val="1924805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11</a:t>
            </a:fld>
            <a:endParaRPr lang="en-US"/>
          </a:p>
        </p:txBody>
      </p:sp>
    </p:spTree>
    <p:extLst>
      <p:ext uri="{BB962C8B-B14F-4D97-AF65-F5344CB8AC3E}">
        <p14:creationId xmlns:p14="http://schemas.microsoft.com/office/powerpoint/2010/main" val="3733429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12</a:t>
            </a:fld>
            <a:endParaRPr lang="en-US"/>
          </a:p>
        </p:txBody>
      </p:sp>
    </p:spTree>
    <p:extLst>
      <p:ext uri="{BB962C8B-B14F-4D97-AF65-F5344CB8AC3E}">
        <p14:creationId xmlns:p14="http://schemas.microsoft.com/office/powerpoint/2010/main" val="3264194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13</a:t>
            </a:fld>
            <a:endParaRPr lang="en-US"/>
          </a:p>
        </p:txBody>
      </p:sp>
    </p:spTree>
    <p:extLst>
      <p:ext uri="{BB962C8B-B14F-4D97-AF65-F5344CB8AC3E}">
        <p14:creationId xmlns:p14="http://schemas.microsoft.com/office/powerpoint/2010/main" val="1390955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8CA7B-14EB-4243-BFC1-2EEA76488CCE}" type="slidenum">
              <a:rPr lang="en-US" smtClean="0"/>
              <a:t>14</a:t>
            </a:fld>
            <a:endParaRPr lang="en-US"/>
          </a:p>
        </p:txBody>
      </p:sp>
    </p:spTree>
    <p:extLst>
      <p:ext uri="{BB962C8B-B14F-4D97-AF65-F5344CB8AC3E}">
        <p14:creationId xmlns:p14="http://schemas.microsoft.com/office/powerpoint/2010/main" val="2721183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799" y="764198"/>
            <a:ext cx="9988053" cy="2541431"/>
          </a:xfrm>
        </p:spPr>
        <p:txBody>
          <a:bodyPr bIns="0" anchor="b">
            <a:normAutofit/>
          </a:bodyPr>
          <a:lstStyle>
            <a:lvl1pPr algn="l">
              <a:defRPr sz="6600" cap="none" baseline="0"/>
            </a:lvl1pPr>
          </a:lstStyle>
          <a:p>
            <a:r>
              <a:rPr lang="en-US"/>
              <a:t>Click to edit Master title style</a:t>
            </a:r>
            <a:endParaRPr lang="en-US" dirty="0"/>
          </a:p>
        </p:txBody>
      </p:sp>
      <p:sp>
        <p:nvSpPr>
          <p:cNvPr id="3" name="Subtitle 2"/>
          <p:cNvSpPr>
            <a:spLocks noGrp="1"/>
          </p:cNvSpPr>
          <p:nvPr>
            <p:ph type="subTitle" idx="1"/>
          </p:nvPr>
        </p:nvSpPr>
        <p:spPr>
          <a:xfrm>
            <a:off x="1066800" y="3531204"/>
            <a:ext cx="998805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81B213-0701-437D-AAE7-811429358655}" type="datetime1">
              <a:rPr lang="en-US" smtClean="0"/>
              <a:t>2021-03-04</a:t>
            </a:fld>
            <a:endParaRPr lang="en-US"/>
          </a:p>
        </p:txBody>
      </p:sp>
      <p:sp>
        <p:nvSpPr>
          <p:cNvPr id="5" name="Footer Placeholder 4"/>
          <p:cNvSpPr>
            <a:spLocks noGrp="1"/>
          </p:cNvSpPr>
          <p:nvPr>
            <p:ph type="ftr" sz="quarter" idx="11"/>
          </p:nvPr>
        </p:nvSpPr>
        <p:spPr>
          <a:xfrm>
            <a:off x="1638498" y="291207"/>
            <a:ext cx="5751917" cy="309201"/>
          </a:xfrm>
        </p:spPr>
        <p:txBody>
          <a:bodyPr/>
          <a:lstStyle/>
          <a:p>
            <a:endParaRPr lang="en-US"/>
          </a:p>
        </p:txBody>
      </p:sp>
      <p:cxnSp>
        <p:nvCxnSpPr>
          <p:cNvPr id="15" name="Straight Connector 14"/>
          <p:cNvCxnSpPr>
            <a:cxnSpLocks/>
          </p:cNvCxnSpPr>
          <p:nvPr/>
        </p:nvCxnSpPr>
        <p:spPr>
          <a:xfrm flipV="1">
            <a:off x="1066799" y="3528542"/>
            <a:ext cx="9988053" cy="2662"/>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4266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30583" y="804520"/>
            <a:ext cx="9924272" cy="613220"/>
          </a:xfrm>
        </p:spPr>
        <p:txBody>
          <a:bodyPr anchor="b"/>
          <a:lstStyle>
            <a:lvl1pPr>
              <a:defRPr cap="small" baseline="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1130583" y="1521427"/>
            <a:ext cx="9924272" cy="4822223"/>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04911-7809-4A09-9D24-6F580D91F571}" type="datetime1">
              <a:rPr lang="en-US" smtClean="0"/>
              <a:t>2021-03-04</a:t>
            </a:fld>
            <a:endParaRPr lang="en-US"/>
          </a:p>
        </p:txBody>
      </p:sp>
      <p:sp>
        <p:nvSpPr>
          <p:cNvPr id="5" name="Footer Placeholder 4"/>
          <p:cNvSpPr>
            <a:spLocks noGrp="1"/>
          </p:cNvSpPr>
          <p:nvPr>
            <p:ph type="ftr" sz="quarter" idx="11"/>
          </p:nvPr>
        </p:nvSpPr>
        <p:spPr>
          <a:xfrm>
            <a:off x="1137147" y="329307"/>
            <a:ext cx="6253268" cy="306569"/>
          </a:xfrm>
        </p:spPr>
        <p:txBody>
          <a:bodyPr/>
          <a:lstStyle/>
          <a:p>
            <a:endParaRPr lang="en-US" dirty="0"/>
          </a:p>
        </p:txBody>
      </p:sp>
      <p:cxnSp>
        <p:nvCxnSpPr>
          <p:cNvPr id="33" name="Straight Connector 32"/>
          <p:cNvCxnSpPr>
            <a:cxnSpLocks/>
          </p:cNvCxnSpPr>
          <p:nvPr/>
        </p:nvCxnSpPr>
        <p:spPr>
          <a:xfrm>
            <a:off x="1130583" y="1469583"/>
            <a:ext cx="993083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1E43E5D9-7B03-4804-B25D-015CBD976B1A}"/>
              </a:ext>
            </a:extLst>
          </p:cNvPr>
          <p:cNvSpPr txBox="1"/>
          <p:nvPr userDrawn="1"/>
        </p:nvSpPr>
        <p:spPr>
          <a:xfrm>
            <a:off x="11759184" y="6596390"/>
            <a:ext cx="356188" cy="261610"/>
          </a:xfrm>
          <a:prstGeom prst="rect">
            <a:avLst/>
          </a:prstGeom>
          <a:noFill/>
        </p:spPr>
        <p:txBody>
          <a:bodyPr wrap="none" rtlCol="0">
            <a:spAutoFit/>
          </a:bodyPr>
          <a:lstStyle/>
          <a:p>
            <a:fld id="{3FDBBCED-965D-46CE-A0A1-9292E31BD48D}" type="slidenum">
              <a:rPr lang="en-US" sz="1100" smtClean="0"/>
              <a:t>‹#›</a:t>
            </a:fld>
            <a:endParaRPr lang="en-US" sz="1100" dirty="0"/>
          </a:p>
        </p:txBody>
      </p:sp>
    </p:spTree>
    <p:extLst>
      <p:ext uri="{BB962C8B-B14F-4D97-AF65-F5344CB8AC3E}">
        <p14:creationId xmlns:p14="http://schemas.microsoft.com/office/powerpoint/2010/main" val="3699519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5E5E4A-671A-4B75-9EA8-A5F869A6ABBE}" type="datetime1">
              <a:rPr lang="en-US" smtClean="0"/>
              <a:t>2021-03-04</a:t>
            </a:fld>
            <a:endParaRPr lang="en-US"/>
          </a:p>
        </p:txBody>
      </p:sp>
      <p:sp>
        <p:nvSpPr>
          <p:cNvPr id="5" name="Footer Placeholder 4"/>
          <p:cNvSpPr>
            <a:spLocks noGrp="1"/>
          </p:cNvSpPr>
          <p:nvPr>
            <p:ph type="ftr" sz="quarter" idx="11"/>
          </p:nvPr>
        </p:nvSpPr>
        <p:spPr/>
        <p:txBody>
          <a:bodyPr/>
          <a:lstStyle/>
          <a:p>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4292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0583" y="804890"/>
            <a:ext cx="9924270" cy="594248"/>
          </a:xfrm>
        </p:spPr>
        <p:txBody>
          <a:bodyPr anchor="b"/>
          <a:lstStyle>
            <a:lvl1pPr>
              <a:defRPr cap="small" baseline="0"/>
            </a:lvl1pPr>
          </a:lstStyle>
          <a:p>
            <a:r>
              <a:rPr lang="en-US" dirty="0"/>
              <a:t>Click to edit Master title style</a:t>
            </a:r>
          </a:p>
        </p:txBody>
      </p:sp>
      <p:sp>
        <p:nvSpPr>
          <p:cNvPr id="3" name="Content Placeholder 2"/>
          <p:cNvSpPr>
            <a:spLocks noGrp="1"/>
          </p:cNvSpPr>
          <p:nvPr>
            <p:ph sz="half" idx="1"/>
          </p:nvPr>
        </p:nvSpPr>
        <p:spPr>
          <a:xfrm>
            <a:off x="1149556" y="1481535"/>
            <a:ext cx="4946443" cy="45715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12480" y="1489695"/>
            <a:ext cx="4946443" cy="45621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EF4517E-CC37-438A-89C5-A00637C44386}" type="datetime1">
              <a:rPr lang="en-US" smtClean="0"/>
              <a:t>2021-03-04</a:t>
            </a:fld>
            <a:endParaRPr lang="en-US"/>
          </a:p>
        </p:txBody>
      </p:sp>
      <p:sp>
        <p:nvSpPr>
          <p:cNvPr id="6" name="Footer Placeholder 5"/>
          <p:cNvSpPr>
            <a:spLocks noGrp="1"/>
          </p:cNvSpPr>
          <p:nvPr>
            <p:ph type="ftr" sz="quarter" idx="11"/>
          </p:nvPr>
        </p:nvSpPr>
        <p:spPr>
          <a:xfrm>
            <a:off x="1149556" y="329308"/>
            <a:ext cx="6240859" cy="305328"/>
          </a:xfrm>
        </p:spPr>
        <p:txBody>
          <a:bodyPr/>
          <a:lstStyle/>
          <a:p>
            <a:endParaRPr lang="en-US" dirty="0"/>
          </a:p>
        </p:txBody>
      </p:sp>
      <p:cxnSp>
        <p:nvCxnSpPr>
          <p:cNvPr id="35" name="Straight Connector 34"/>
          <p:cNvCxnSpPr>
            <a:cxnSpLocks/>
          </p:cNvCxnSpPr>
          <p:nvPr/>
        </p:nvCxnSpPr>
        <p:spPr>
          <a:xfrm>
            <a:off x="1149556" y="1444416"/>
            <a:ext cx="991186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118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30583" y="804163"/>
            <a:ext cx="9924270" cy="1056319"/>
          </a:xfrm>
        </p:spPr>
        <p:txBody>
          <a:bodyPr anchor="b"/>
          <a:lstStyle>
            <a:lvl1pPr>
              <a:defRPr cap="small" baseline="0"/>
            </a:lvl1pPr>
          </a:lstStyle>
          <a:p>
            <a:r>
              <a:rPr lang="en-US" dirty="0"/>
              <a:t>Click to edit Master title style</a:t>
            </a:r>
          </a:p>
        </p:txBody>
      </p:sp>
      <p:sp>
        <p:nvSpPr>
          <p:cNvPr id="3" name="Text Placeholder 2"/>
          <p:cNvSpPr>
            <a:spLocks noGrp="1"/>
          </p:cNvSpPr>
          <p:nvPr>
            <p:ph type="body" idx="1"/>
          </p:nvPr>
        </p:nvSpPr>
        <p:spPr>
          <a:xfrm>
            <a:off x="1134487" y="2009685"/>
            <a:ext cx="482181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34486" y="2814405"/>
            <a:ext cx="4821813"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5701" y="2023003"/>
            <a:ext cx="4821813"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5701" y="2821491"/>
            <a:ext cx="4821813"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19F1A7-01F5-49F9-A26B-3851AF715A51}" type="datetime1">
              <a:rPr lang="en-US" smtClean="0"/>
              <a:t>2021-03-04</a:t>
            </a:fld>
            <a:endParaRPr lang="en-US"/>
          </a:p>
        </p:txBody>
      </p:sp>
      <p:sp>
        <p:nvSpPr>
          <p:cNvPr id="8" name="Footer Placeholder 7"/>
          <p:cNvSpPr>
            <a:spLocks noGrp="1"/>
          </p:cNvSpPr>
          <p:nvPr>
            <p:ph type="ftr" sz="quarter" idx="11"/>
          </p:nvPr>
        </p:nvSpPr>
        <p:spPr>
          <a:xfrm>
            <a:off x="1137147" y="329307"/>
            <a:ext cx="6253268" cy="309202"/>
          </a:xfrm>
        </p:spPr>
        <p:txBody>
          <a:bodyPr/>
          <a:lstStyle/>
          <a:p>
            <a:endParaRPr lang="en-US" dirty="0"/>
          </a:p>
        </p:txBody>
      </p:sp>
      <p:cxnSp>
        <p:nvCxnSpPr>
          <p:cNvPr id="29" name="Straight Connector 28"/>
          <p:cNvCxnSpPr>
            <a:cxnSpLocks/>
          </p:cNvCxnSpPr>
          <p:nvPr/>
        </p:nvCxnSpPr>
        <p:spPr>
          <a:xfrm>
            <a:off x="1130583" y="1847088"/>
            <a:ext cx="9930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671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0583" y="804519"/>
            <a:ext cx="9924272" cy="580343"/>
          </a:xfrm>
        </p:spPr>
        <p:txBody>
          <a:bodyPr anchor="b"/>
          <a:lstStyle>
            <a:lvl1pPr>
              <a:defRPr cap="small" baseline="0"/>
            </a:lvl1pPr>
          </a:lstStyle>
          <a:p>
            <a:r>
              <a:rPr lang="en-US" dirty="0"/>
              <a:t>Click to edit Master title style</a:t>
            </a:r>
          </a:p>
        </p:txBody>
      </p:sp>
      <p:sp>
        <p:nvSpPr>
          <p:cNvPr id="3" name="Date Placeholder 2"/>
          <p:cNvSpPr>
            <a:spLocks noGrp="1"/>
          </p:cNvSpPr>
          <p:nvPr>
            <p:ph type="dt" sz="half" idx="10"/>
          </p:nvPr>
        </p:nvSpPr>
        <p:spPr/>
        <p:txBody>
          <a:bodyPr/>
          <a:lstStyle/>
          <a:p>
            <a:fld id="{7F0034D5-4F40-4FA2-8E86-230FE1FD80B3}" type="datetime1">
              <a:rPr lang="en-US" smtClean="0"/>
              <a:t>2021-03-04</a:t>
            </a:fld>
            <a:endParaRPr lang="en-US"/>
          </a:p>
        </p:txBody>
      </p:sp>
      <p:sp>
        <p:nvSpPr>
          <p:cNvPr id="4" name="Footer Placeholder 3"/>
          <p:cNvSpPr>
            <a:spLocks noGrp="1"/>
          </p:cNvSpPr>
          <p:nvPr>
            <p:ph type="ftr" sz="quarter" idx="11"/>
          </p:nvPr>
        </p:nvSpPr>
        <p:spPr>
          <a:xfrm>
            <a:off x="1137147" y="329307"/>
            <a:ext cx="6253268" cy="309201"/>
          </a:xfrm>
        </p:spPr>
        <p:txBody>
          <a:bodyPr/>
          <a:lstStyle/>
          <a:p>
            <a:endParaRPr lang="en-US" dirty="0"/>
          </a:p>
        </p:txBody>
      </p:sp>
      <p:cxnSp>
        <p:nvCxnSpPr>
          <p:cNvPr id="25" name="Straight Connector 24"/>
          <p:cNvCxnSpPr>
            <a:cxnSpLocks/>
          </p:cNvCxnSpPr>
          <p:nvPr/>
        </p:nvCxnSpPr>
        <p:spPr>
          <a:xfrm flipV="1">
            <a:off x="1130583" y="1427638"/>
            <a:ext cx="9930835" cy="6666"/>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67902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094AC-1430-44AD-BAAA-7AB090F855D2}" type="datetime1">
              <a:rPr lang="en-US" smtClean="0"/>
              <a:t>2021-03-04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583490" y="6473152"/>
            <a:ext cx="491490" cy="384848"/>
          </a:xfrm>
          <a:prstGeom prst="rect">
            <a:avLst/>
          </a:prstGeom>
        </p:spPr>
        <p:txBody>
          <a:bodyPr/>
          <a:lstStyle/>
          <a:p>
            <a:fld id="{10C5C5EF-34BD-4CC2-A818-7DEF39E40C6D}" type="slidenum">
              <a:rPr lang="en-US" smtClean="0"/>
              <a:t>‹#›</a:t>
            </a:fld>
            <a:endParaRPr lang="en-US"/>
          </a:p>
        </p:txBody>
      </p:sp>
    </p:spTree>
    <p:extLst>
      <p:ext uri="{BB962C8B-B14F-4D97-AF65-F5344CB8AC3E}">
        <p14:creationId xmlns:p14="http://schemas.microsoft.com/office/powerpoint/2010/main" val="1165369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7CAE8BB-95FD-48B2-8DC1-CCC99416FF57}" type="datetime1">
              <a:rPr lang="en-US" smtClean="0"/>
              <a:t>2021-03-04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480060" y="798973"/>
            <a:ext cx="811019" cy="503578"/>
          </a:xfrm>
          <a:prstGeom prst="rect">
            <a:avLst/>
          </a:prstGeom>
        </p:spPr>
        <p:txBody>
          <a:bodyPr/>
          <a:lstStyle/>
          <a:p>
            <a:fld id="{10C5C5EF-34BD-4CC2-A818-7DEF39E40C6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22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A80B71F-4A03-4FF8-A8EB-3B8113DE6E6D}" type="datetime1">
              <a:rPr lang="en-US" smtClean="0"/>
              <a:t>2021-03-04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a:xfrm>
            <a:off x="11632474" y="6527460"/>
            <a:ext cx="471205" cy="330540"/>
          </a:xfrm>
          <a:prstGeom prst="rect">
            <a:avLst/>
          </a:prstGeom>
        </p:spPr>
        <p:txBody>
          <a:bodyPr/>
          <a:lstStyle/>
          <a:p>
            <a:fld id="{10C5C5EF-34BD-4CC2-A818-7DEF39E40C6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3302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DEAC94-616B-4B8F-9EFA-EDA56B10A8D5}" type="datetime1">
              <a:rPr lang="en-US" smtClean="0"/>
              <a:t>2021-03-04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599817" y="6489480"/>
            <a:ext cx="515983" cy="368520"/>
          </a:xfrm>
          <a:prstGeom prst="rect">
            <a:avLst/>
          </a:prstGeom>
        </p:spPr>
        <p:txBody>
          <a:bodyPr/>
          <a:lstStyle/>
          <a:p>
            <a:fld id="{10C5C5EF-34BD-4CC2-A818-7DEF39E40C6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19739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4DD36D-518B-455A-9214-94F15F6250A7}" type="datetime1">
              <a:rPr lang="en-US" smtClean="0"/>
              <a:t>2021-03-04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80060" y="798973"/>
            <a:ext cx="811019" cy="503578"/>
          </a:xfrm>
          <a:prstGeom prst="rect">
            <a:avLst/>
          </a:prstGeom>
        </p:spPr>
        <p:txBody>
          <a:bodyPr/>
          <a:lstStyle/>
          <a:p>
            <a:fld id="{10C5C5EF-34BD-4CC2-A818-7DEF39E40C6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071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1000">
              <a:schemeClr val="bg1">
                <a:lumMod val="95000"/>
              </a:schemeClr>
            </a:gs>
            <a:gs pos="100000">
              <a:schemeClr val="bg2">
                <a:shade val="80000"/>
              </a:schemeClr>
            </a:gs>
          </a:gsLst>
          <a:lin ang="2700000" scaled="1"/>
          <a:tileRect/>
        </a:gradFill>
        <a:effectLst/>
      </p:bgPr>
    </p:bg>
    <p:spTree>
      <p:nvGrpSpPr>
        <p:cNvPr id="1" name=""/>
        <p:cNvGrpSpPr/>
        <p:nvPr/>
      </p:nvGrpSpPr>
      <p:grpSpPr>
        <a:xfrm>
          <a:off x="0" y="0"/>
          <a:ext cx="0" cy="0"/>
          <a:chOff x="0" y="0"/>
          <a:chExt cx="0" cy="0"/>
        </a:xfrm>
      </p:grpSpPr>
      <p:sp>
        <p:nvSpPr>
          <p:cNvPr id="8" name="Rectangle 7"/>
          <p:cNvSpPr/>
          <p:nvPr/>
        </p:nvSpPr>
        <p:spPr>
          <a:xfrm>
            <a:off x="0" y="2105201"/>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451579" y="804519"/>
            <a:ext cx="9603275" cy="67194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451579" y="1535186"/>
            <a:ext cx="9603275" cy="468105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2E1DBA2-5915-4212-969F-A874BCCC4091}" type="datetime1">
              <a:rPr lang="en-US" smtClean="0"/>
              <a:t>2021-03-04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TextBox 5">
            <a:extLst>
              <a:ext uri="{FF2B5EF4-FFF2-40B4-BE49-F238E27FC236}">
                <a16:creationId xmlns:a16="http://schemas.microsoft.com/office/drawing/2014/main" id="{CECCDE9F-FFA9-48D8-9C06-6ED1DFF3D2A3}"/>
              </a:ext>
            </a:extLst>
          </p:cNvPr>
          <p:cNvSpPr txBox="1"/>
          <p:nvPr userDrawn="1"/>
        </p:nvSpPr>
        <p:spPr>
          <a:xfrm>
            <a:off x="11759184" y="6596390"/>
            <a:ext cx="356188" cy="261610"/>
          </a:xfrm>
          <a:prstGeom prst="rect">
            <a:avLst/>
          </a:prstGeom>
          <a:noFill/>
        </p:spPr>
        <p:txBody>
          <a:bodyPr wrap="none" rtlCol="0">
            <a:spAutoFit/>
          </a:bodyPr>
          <a:lstStyle/>
          <a:p>
            <a:fld id="{3FDBBCED-965D-46CE-A0A1-9292E31BD48D}" type="slidenum">
              <a:rPr lang="en-US" sz="1100" smtClean="0"/>
              <a:t>‹#›</a:t>
            </a:fld>
            <a:endParaRPr lang="en-US" sz="1100" dirty="0"/>
          </a:p>
        </p:txBody>
      </p:sp>
    </p:spTree>
    <p:extLst>
      <p:ext uri="{BB962C8B-B14F-4D97-AF65-F5344CB8AC3E}">
        <p14:creationId xmlns:p14="http://schemas.microsoft.com/office/powerpoint/2010/main" val="22110199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3200" b="0" i="0" kern="1200" cap="sm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24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1429-3F04-451B-9610-AD0A4E555107}"/>
              </a:ext>
            </a:extLst>
          </p:cNvPr>
          <p:cNvSpPr>
            <a:spLocks noGrp="1"/>
          </p:cNvSpPr>
          <p:nvPr>
            <p:ph type="ctrTitle"/>
          </p:nvPr>
        </p:nvSpPr>
        <p:spPr>
          <a:xfrm>
            <a:off x="1066799" y="1088049"/>
            <a:ext cx="9988053" cy="2202026"/>
          </a:xfrm>
        </p:spPr>
        <p:txBody>
          <a:bodyPr>
            <a:normAutofit/>
          </a:bodyPr>
          <a:lstStyle/>
          <a:p>
            <a:pPr>
              <a:lnSpc>
                <a:spcPct val="100000"/>
              </a:lnSpc>
              <a:spcBef>
                <a:spcPts val="1200"/>
              </a:spcBef>
            </a:pPr>
            <a:r>
              <a:rPr lang="en-US" sz="5600" dirty="0"/>
              <a:t>Doctoral/Post-Doctoral Online Seminar on Social-Symbolic Work</a:t>
            </a:r>
            <a:endParaRPr lang="en-US" sz="5400" dirty="0"/>
          </a:p>
        </p:txBody>
      </p:sp>
      <p:graphicFrame>
        <p:nvGraphicFramePr>
          <p:cNvPr id="4" name="Table 3">
            <a:extLst>
              <a:ext uri="{FF2B5EF4-FFF2-40B4-BE49-F238E27FC236}">
                <a16:creationId xmlns:a16="http://schemas.microsoft.com/office/drawing/2014/main" id="{2023DA91-2FE9-408C-99BC-1090383B459F}"/>
              </a:ext>
            </a:extLst>
          </p:cNvPr>
          <p:cNvGraphicFramePr>
            <a:graphicFrameLocks noGrp="1"/>
          </p:cNvGraphicFramePr>
          <p:nvPr>
            <p:extLst>
              <p:ext uri="{D42A27DB-BD31-4B8C-83A1-F6EECF244321}">
                <p14:modId xmlns:p14="http://schemas.microsoft.com/office/powerpoint/2010/main" val="514943758"/>
              </p:ext>
            </p:extLst>
          </p:nvPr>
        </p:nvGraphicFramePr>
        <p:xfrm>
          <a:off x="1066798" y="3804721"/>
          <a:ext cx="9988054" cy="944880"/>
        </p:xfrm>
        <a:graphic>
          <a:graphicData uri="http://schemas.openxmlformats.org/drawingml/2006/table">
            <a:tbl>
              <a:tblPr firstRow="1" bandRow="1">
                <a:tableStyleId>{2D5ABB26-0587-4C30-8999-92F81FD0307C}</a:tableStyleId>
              </a:tblPr>
              <a:tblGrid>
                <a:gridCol w="4994027">
                  <a:extLst>
                    <a:ext uri="{9D8B030D-6E8A-4147-A177-3AD203B41FA5}">
                      <a16:colId xmlns:a16="http://schemas.microsoft.com/office/drawing/2014/main" val="2008799046"/>
                    </a:ext>
                  </a:extLst>
                </a:gridCol>
                <a:gridCol w="4994027">
                  <a:extLst>
                    <a:ext uri="{9D8B030D-6E8A-4147-A177-3AD203B41FA5}">
                      <a16:colId xmlns:a16="http://schemas.microsoft.com/office/drawing/2014/main" val="3223443074"/>
                    </a:ext>
                  </a:extLst>
                </a:gridCol>
              </a:tblGrid>
              <a:tr h="370840">
                <a:tc>
                  <a:txBody>
                    <a:bodyPr/>
                    <a:lstStyle/>
                    <a:p>
                      <a:pPr algn="ctr"/>
                      <a:r>
                        <a:rPr lang="en-US" sz="2800" dirty="0"/>
                        <a:t>Thomas B. Lawrence</a:t>
                      </a:r>
                    </a:p>
                    <a:p>
                      <a:pPr algn="ctr"/>
                      <a:r>
                        <a:rPr lang="en-US" sz="2800" dirty="0"/>
                        <a:t>University of Oxford</a:t>
                      </a:r>
                      <a:endParaRPr lang="en-US" sz="2800" b="0" dirty="0"/>
                    </a:p>
                  </a:txBody>
                  <a:tcPr/>
                </a:tc>
                <a:tc>
                  <a:txBody>
                    <a:bodyPr/>
                    <a:lstStyle/>
                    <a:p>
                      <a:pPr algn="ctr"/>
                      <a:r>
                        <a:rPr lang="en-US" sz="2800" dirty="0"/>
                        <a:t>Nelson Phillips</a:t>
                      </a:r>
                    </a:p>
                    <a:p>
                      <a:pPr algn="ctr"/>
                      <a:r>
                        <a:rPr lang="en-US" sz="2800" dirty="0"/>
                        <a:t>Imperial College</a:t>
                      </a:r>
                      <a:endParaRPr lang="en-US" sz="2800" b="0" dirty="0"/>
                    </a:p>
                  </a:txBody>
                  <a:tcPr/>
                </a:tc>
                <a:extLst>
                  <a:ext uri="{0D108BD9-81ED-4DB2-BD59-A6C34878D82A}">
                    <a16:rowId xmlns:a16="http://schemas.microsoft.com/office/drawing/2014/main" val="991549210"/>
                  </a:ext>
                </a:extLst>
              </a:tr>
            </a:tbl>
          </a:graphicData>
        </a:graphic>
      </p:graphicFrame>
    </p:spTree>
    <p:extLst>
      <p:ext uri="{BB962C8B-B14F-4D97-AF65-F5344CB8AC3E}">
        <p14:creationId xmlns:p14="http://schemas.microsoft.com/office/powerpoint/2010/main" val="3965595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14CF-F31C-4197-8D13-ED27BE124FDD}"/>
              </a:ext>
            </a:extLst>
          </p:cNvPr>
          <p:cNvSpPr>
            <a:spLocks noGrp="1"/>
          </p:cNvSpPr>
          <p:nvPr>
            <p:ph type="ctrTitle"/>
          </p:nvPr>
        </p:nvSpPr>
        <p:spPr/>
        <p:txBody>
          <a:bodyPr>
            <a:normAutofit/>
          </a:bodyPr>
          <a:lstStyle/>
          <a:p>
            <a:r>
              <a:rPr lang="en-US" dirty="0"/>
              <a:t>Organization Work</a:t>
            </a:r>
          </a:p>
        </p:txBody>
      </p:sp>
      <p:sp>
        <p:nvSpPr>
          <p:cNvPr id="4" name="Subtitle 3">
            <a:extLst>
              <a:ext uri="{FF2B5EF4-FFF2-40B4-BE49-F238E27FC236}">
                <a16:creationId xmlns:a16="http://schemas.microsoft.com/office/drawing/2014/main" id="{80118A1F-4AEB-42AD-ACEF-9E06631B99C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17441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Social-symbolic work in </a:t>
            </a:r>
            <a:br>
              <a:rPr lang="en-US" dirty="0"/>
            </a:br>
            <a:r>
              <a:rPr lang="en-US" dirty="0"/>
              <a:t>management and organization research </a:t>
            </a:r>
            <a:endParaRPr lang="en-GB" dirty="0"/>
          </a:p>
        </p:txBody>
      </p:sp>
      <p:graphicFrame>
        <p:nvGraphicFramePr>
          <p:cNvPr id="4" name="Content Placeholder 3"/>
          <p:cNvGraphicFramePr>
            <a:graphicFrameLocks noGrp="1"/>
          </p:cNvGraphicFramePr>
          <p:nvPr>
            <p:ph idx="1"/>
          </p:nvPr>
        </p:nvGraphicFramePr>
        <p:xfrm>
          <a:off x="1451579" y="2157574"/>
          <a:ext cx="9435496" cy="42086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5378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tograph of the black emptiness of space, with planet Earth partly in shadow in the background. In the foreground is an open-top red convertible sports car, viewed from the front over the hood, with a mannequin in the driving seat that is wearing a white-and-black spacesuit">
            <a:extLst>
              <a:ext uri="{FF2B5EF4-FFF2-40B4-BE49-F238E27FC236}">
                <a16:creationId xmlns:a16="http://schemas.microsoft.com/office/drawing/2014/main" id="{644330EC-3305-7740-B76B-B19C02280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7" y="0"/>
            <a:ext cx="12203307" cy="6851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4B86F-0D33-4204-9A47-87BEE2117E1F}"/>
              </a:ext>
            </a:extLst>
          </p:cNvPr>
          <p:cNvSpPr>
            <a:spLocks noGrp="1"/>
          </p:cNvSpPr>
          <p:nvPr>
            <p:ph idx="1"/>
          </p:nvPr>
        </p:nvSpPr>
        <p:spPr/>
        <p:txBody>
          <a:bodyPr>
            <a:normAutofit/>
          </a:bodyPr>
          <a:lstStyle/>
          <a:p>
            <a:pPr marL="514350" indent="-514350">
              <a:buFont typeface="+mj-lt"/>
              <a:buAutoNum type="alphaLcParenR"/>
            </a:pPr>
            <a:r>
              <a:rPr lang="en-US" dirty="0"/>
              <a:t>An organization is commonly understood as two or more people who interact on an ongoing basis around a shared goal</a:t>
            </a:r>
          </a:p>
          <a:p>
            <a:pPr marL="514350" indent="-514350">
              <a:buFont typeface="+mj-lt"/>
              <a:buAutoNum type="alphaLcParenR"/>
            </a:pPr>
            <a:r>
              <a:rPr lang="en-US" dirty="0"/>
              <a:t>But organizations are not synonymous with the assemblies of people that animate them</a:t>
            </a:r>
            <a:r>
              <a:rPr lang="en-GB" dirty="0"/>
              <a:t> </a:t>
            </a:r>
            <a:endParaRPr lang="en-US" dirty="0"/>
          </a:p>
          <a:p>
            <a:pPr marL="514350" indent="-514350">
              <a:buFont typeface="+mj-lt"/>
              <a:buAutoNum type="alphaLcParenR"/>
            </a:pPr>
            <a:endParaRPr lang="en-US" dirty="0"/>
          </a:p>
          <a:p>
            <a:pPr marL="514350" indent="-514350">
              <a:buFont typeface="+mj-lt"/>
              <a:buAutoNum type="alphaLcParenR"/>
            </a:pPr>
            <a:endParaRPr lang="en-US" dirty="0"/>
          </a:p>
        </p:txBody>
      </p:sp>
      <p:sp>
        <p:nvSpPr>
          <p:cNvPr id="4" name="Rectangle: Rounded Corners 3">
            <a:extLst>
              <a:ext uri="{FF2B5EF4-FFF2-40B4-BE49-F238E27FC236}">
                <a16:creationId xmlns:a16="http://schemas.microsoft.com/office/drawing/2014/main" id="{4180E898-5EE6-42E5-AB08-2F3D82B54134}"/>
              </a:ext>
            </a:extLst>
          </p:cNvPr>
          <p:cNvSpPr/>
          <p:nvPr/>
        </p:nvSpPr>
        <p:spPr>
          <a:xfrm>
            <a:off x="6301647" y="4641273"/>
            <a:ext cx="5423591" cy="197452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176213" lvl="1" defTabSz="914400">
              <a:spcBef>
                <a:spcPts val="500"/>
              </a:spcBef>
              <a:buClr>
                <a:schemeClr val="accent1"/>
              </a:buClr>
              <a:buSzPct val="100000"/>
            </a:pPr>
            <a:r>
              <a:rPr lang="en-US" dirty="0"/>
              <a:t>Much of what is important about organizations lies in the shared understandings held by members and interested external actors, and in the heterogenous relationships among and between this network of actors</a:t>
            </a:r>
            <a:endParaRPr lang="en-US" sz="2400" dirty="0">
              <a:solidFill>
                <a:schemeClr val="tx1"/>
              </a:solidFill>
            </a:endParaRPr>
          </a:p>
        </p:txBody>
      </p:sp>
      <p:sp>
        <p:nvSpPr>
          <p:cNvPr id="2" name="Title 1">
            <a:extLst>
              <a:ext uri="{FF2B5EF4-FFF2-40B4-BE49-F238E27FC236}">
                <a16:creationId xmlns:a16="http://schemas.microsoft.com/office/drawing/2014/main" id="{5238ED24-E72B-4BBE-8B4B-604764F3DF36}"/>
              </a:ext>
            </a:extLst>
          </p:cNvPr>
          <p:cNvSpPr>
            <a:spLocks noGrp="1"/>
          </p:cNvSpPr>
          <p:nvPr>
            <p:ph type="title"/>
          </p:nvPr>
        </p:nvSpPr>
        <p:spPr/>
        <p:txBody>
          <a:bodyPr/>
          <a:lstStyle/>
          <a:p>
            <a:r>
              <a:rPr lang="en-US" dirty="0"/>
              <a:t>Organizations as Social Symbolic Objects</a:t>
            </a:r>
          </a:p>
        </p:txBody>
      </p:sp>
    </p:spTree>
    <p:extLst>
      <p:ext uri="{BB962C8B-B14F-4D97-AF65-F5344CB8AC3E}">
        <p14:creationId xmlns:p14="http://schemas.microsoft.com/office/powerpoint/2010/main" val="2537817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520E-3CFB-4A50-A760-D4AC2A760BBF}"/>
              </a:ext>
            </a:extLst>
          </p:cNvPr>
          <p:cNvSpPr>
            <a:spLocks noGrp="1"/>
          </p:cNvSpPr>
          <p:nvPr>
            <p:ph type="title"/>
          </p:nvPr>
        </p:nvSpPr>
        <p:spPr/>
        <p:txBody>
          <a:bodyPr/>
          <a:lstStyle/>
          <a:p>
            <a:r>
              <a:rPr lang="en-US" dirty="0"/>
              <a:t>A history of the Organization as an Object</a:t>
            </a:r>
          </a:p>
        </p:txBody>
      </p:sp>
      <p:sp>
        <p:nvSpPr>
          <p:cNvPr id="3" name="Content Placeholder 2">
            <a:extLst>
              <a:ext uri="{FF2B5EF4-FFF2-40B4-BE49-F238E27FC236}">
                <a16:creationId xmlns:a16="http://schemas.microsoft.com/office/drawing/2014/main" id="{00CDC3D5-F16B-4F33-AD62-F641649C5D49}"/>
              </a:ext>
            </a:extLst>
          </p:cNvPr>
          <p:cNvSpPr>
            <a:spLocks noGrp="1"/>
          </p:cNvSpPr>
          <p:nvPr>
            <p:ph idx="1"/>
          </p:nvPr>
        </p:nvSpPr>
        <p:spPr>
          <a:xfrm>
            <a:off x="1448790" y="1662545"/>
            <a:ext cx="7232071" cy="5296395"/>
          </a:xfrm>
        </p:spPr>
        <p:txBody>
          <a:bodyPr>
            <a:normAutofit fontScale="92500" lnSpcReduction="20000"/>
          </a:bodyPr>
          <a:lstStyle/>
          <a:p>
            <a:r>
              <a:rPr lang="en-US" dirty="0"/>
              <a:t>Pre-modern</a:t>
            </a:r>
          </a:p>
          <a:p>
            <a:pPr lvl="1"/>
            <a:r>
              <a:rPr lang="en-US" dirty="0"/>
              <a:t>Not separate from the humans that composed them</a:t>
            </a:r>
          </a:p>
          <a:p>
            <a:pPr lvl="1"/>
            <a:r>
              <a:rPr lang="en-US" dirty="0"/>
              <a:t>Tribes, kingdoms, </a:t>
            </a:r>
            <a:r>
              <a:rPr lang="en-US" dirty="0" err="1"/>
              <a:t>etc</a:t>
            </a:r>
            <a:endParaRPr lang="en-US" dirty="0"/>
          </a:p>
          <a:p>
            <a:r>
              <a:rPr lang="en-US" dirty="0"/>
              <a:t>The modern organization</a:t>
            </a:r>
          </a:p>
          <a:p>
            <a:pPr lvl="1"/>
            <a:r>
              <a:rPr lang="en-US" dirty="0"/>
              <a:t>Word ”organization” appears in the 1700s</a:t>
            </a:r>
          </a:p>
          <a:p>
            <a:pPr lvl="1"/>
            <a:r>
              <a:rPr lang="en-US" dirty="0"/>
              <a:t>The organization as something separate from its members</a:t>
            </a:r>
          </a:p>
          <a:p>
            <a:pPr lvl="1"/>
            <a:r>
              <a:rPr lang="en-US" dirty="0"/>
              <a:t>A machine that can be improved</a:t>
            </a:r>
          </a:p>
          <a:p>
            <a:r>
              <a:rPr lang="en-US" dirty="0"/>
              <a:t>The postmodern organization</a:t>
            </a:r>
          </a:p>
          <a:p>
            <a:pPr lvl="1"/>
            <a:r>
              <a:rPr lang="en-US" dirty="0"/>
              <a:t>Loss of the idea of “one best way”</a:t>
            </a:r>
          </a:p>
          <a:p>
            <a:pPr lvl="1"/>
            <a:r>
              <a:rPr lang="en-US" dirty="0"/>
              <a:t>Rationality is limited</a:t>
            </a:r>
          </a:p>
          <a:p>
            <a:pPr lvl="1"/>
            <a:r>
              <a:rPr lang="en-US" dirty="0"/>
              <a:t>Organizations as one element of an ecosystem</a:t>
            </a:r>
          </a:p>
        </p:txBody>
      </p:sp>
      <p:pic>
        <p:nvPicPr>
          <p:cNvPr id="1026" name="Picture 2">
            <a:extLst>
              <a:ext uri="{FF2B5EF4-FFF2-40B4-BE49-F238E27FC236}">
                <a16:creationId xmlns:a16="http://schemas.microsoft.com/office/drawing/2014/main" id="{10BE01DE-FB3B-3A4E-864D-CDE38EF948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7184" y="2971800"/>
            <a:ext cx="2374066" cy="328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08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4B86F-0D33-4204-9A47-87BEE2117E1F}"/>
              </a:ext>
            </a:extLst>
          </p:cNvPr>
          <p:cNvSpPr>
            <a:spLocks noGrp="1"/>
          </p:cNvSpPr>
          <p:nvPr>
            <p:ph idx="1"/>
          </p:nvPr>
        </p:nvSpPr>
        <p:spPr>
          <a:xfrm>
            <a:off x="1130583" y="1521427"/>
            <a:ext cx="7318936" cy="4822223"/>
          </a:xfrm>
        </p:spPr>
        <p:txBody>
          <a:bodyPr>
            <a:normAutofit/>
          </a:bodyPr>
          <a:lstStyle/>
          <a:p>
            <a:pPr marL="514350" indent="-514350">
              <a:buFont typeface="+mj-lt"/>
              <a:buAutoNum type="alphaLcParenR"/>
            </a:pPr>
            <a:r>
              <a:rPr lang="en-US" dirty="0"/>
              <a:t>Not all purposeful effort that occurs in organizations is organization work</a:t>
            </a:r>
            <a:r>
              <a:rPr lang="en-GB" dirty="0"/>
              <a:t> </a:t>
            </a:r>
          </a:p>
          <a:p>
            <a:pPr marL="514350" indent="-514350">
              <a:buFont typeface="+mj-lt"/>
              <a:buAutoNum type="alphaLcParenR"/>
            </a:pPr>
            <a:r>
              <a:rPr lang="en-US" dirty="0"/>
              <a:t>Organization work is not about </a:t>
            </a:r>
            <a:r>
              <a:rPr lang="en-US" i="1" dirty="0"/>
              <a:t>work done in</a:t>
            </a:r>
            <a:r>
              <a:rPr lang="en-US" dirty="0"/>
              <a:t> organizations</a:t>
            </a:r>
          </a:p>
          <a:p>
            <a:pPr marL="514350" indent="-514350">
              <a:buFont typeface="+mj-lt"/>
              <a:buAutoNum type="alphaLcParenR"/>
            </a:pPr>
            <a:r>
              <a:rPr lang="en-US" dirty="0"/>
              <a:t>but about </a:t>
            </a:r>
            <a:r>
              <a:rPr lang="en-US" i="1" dirty="0"/>
              <a:t>working on</a:t>
            </a:r>
            <a:r>
              <a:rPr lang="en-US" dirty="0"/>
              <a:t> organizations</a:t>
            </a:r>
            <a:r>
              <a:rPr lang="en-GB" dirty="0"/>
              <a:t> </a:t>
            </a:r>
            <a:endParaRPr lang="en-US" sz="2400" dirty="0"/>
          </a:p>
        </p:txBody>
      </p:sp>
      <p:sp>
        <p:nvSpPr>
          <p:cNvPr id="4" name="Rectangle: Rounded Corners 3">
            <a:extLst>
              <a:ext uri="{FF2B5EF4-FFF2-40B4-BE49-F238E27FC236}">
                <a16:creationId xmlns:a16="http://schemas.microsoft.com/office/drawing/2014/main" id="{4180E898-5EE6-42E5-AB08-2F3D82B54134}"/>
              </a:ext>
            </a:extLst>
          </p:cNvPr>
          <p:cNvSpPr/>
          <p:nvPr/>
        </p:nvSpPr>
        <p:spPr>
          <a:xfrm>
            <a:off x="8449519" y="2419110"/>
            <a:ext cx="3576661" cy="376842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176213" lvl="1" defTabSz="914400">
              <a:lnSpc>
                <a:spcPct val="105000"/>
              </a:lnSpc>
              <a:spcBef>
                <a:spcPts val="500"/>
              </a:spcBef>
              <a:buClr>
                <a:schemeClr val="accent1"/>
              </a:buClr>
              <a:buSzPct val="100000"/>
            </a:pPr>
            <a:r>
              <a:rPr lang="en-US" dirty="0"/>
              <a:t>Organization work, then, describes the purposeful, reflexive efforts of individuals, collective actors, and networks of actors intended to shape organizations as social-symbolic objects</a:t>
            </a:r>
            <a:r>
              <a:rPr lang="en-GB" sz="2400" dirty="0"/>
              <a:t> </a:t>
            </a:r>
            <a:endParaRPr lang="en-US" sz="2400" dirty="0">
              <a:solidFill>
                <a:schemeClr val="tx1"/>
              </a:solidFill>
            </a:endParaRPr>
          </a:p>
        </p:txBody>
      </p:sp>
      <p:sp>
        <p:nvSpPr>
          <p:cNvPr id="2" name="Title 1">
            <a:extLst>
              <a:ext uri="{FF2B5EF4-FFF2-40B4-BE49-F238E27FC236}">
                <a16:creationId xmlns:a16="http://schemas.microsoft.com/office/drawing/2014/main" id="{5238ED24-E72B-4BBE-8B4B-604764F3DF36}"/>
              </a:ext>
            </a:extLst>
          </p:cNvPr>
          <p:cNvSpPr>
            <a:spLocks noGrp="1"/>
          </p:cNvSpPr>
          <p:nvPr>
            <p:ph type="title"/>
          </p:nvPr>
        </p:nvSpPr>
        <p:spPr/>
        <p:txBody>
          <a:bodyPr/>
          <a:lstStyle/>
          <a:p>
            <a:r>
              <a:rPr lang="en-US" dirty="0"/>
              <a:t>Organization Work</a:t>
            </a:r>
          </a:p>
        </p:txBody>
      </p:sp>
    </p:spTree>
    <p:extLst>
      <p:ext uri="{BB962C8B-B14F-4D97-AF65-F5344CB8AC3E}">
        <p14:creationId xmlns:p14="http://schemas.microsoft.com/office/powerpoint/2010/main" val="2644522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4B86F-0D33-4204-9A47-87BEE2117E1F}"/>
              </a:ext>
            </a:extLst>
          </p:cNvPr>
          <p:cNvSpPr>
            <a:spLocks noGrp="1"/>
          </p:cNvSpPr>
          <p:nvPr>
            <p:ph idx="1"/>
          </p:nvPr>
        </p:nvSpPr>
        <p:spPr>
          <a:xfrm>
            <a:off x="1130583" y="1521427"/>
            <a:ext cx="7318936" cy="3121825"/>
          </a:xfrm>
        </p:spPr>
        <p:txBody>
          <a:bodyPr>
            <a:normAutofit/>
          </a:bodyPr>
          <a:lstStyle/>
          <a:p>
            <a:pPr marL="514350" indent="-514350">
              <a:buFont typeface="+mj-lt"/>
              <a:buAutoNum type="alphaLcParenR"/>
            </a:pPr>
            <a:r>
              <a:rPr lang="en-US" dirty="0"/>
              <a:t>Efforts of actors to shape the idea of an organization is not organization work</a:t>
            </a:r>
          </a:p>
          <a:p>
            <a:pPr marL="514350" indent="-514350">
              <a:buFont typeface="+mj-lt"/>
              <a:buAutoNum type="alphaLcParenR"/>
            </a:pPr>
            <a:r>
              <a:rPr lang="en-US" dirty="0"/>
              <a:t>For example, the work done by actors in the United States to establish the “B corporation” as a type of organization. </a:t>
            </a:r>
          </a:p>
          <a:p>
            <a:pPr marL="514350" indent="-514350">
              <a:buFont typeface="+mj-lt"/>
              <a:buAutoNum type="alphaLcParenR"/>
            </a:pPr>
            <a:endParaRPr lang="en-US" sz="2400" dirty="0"/>
          </a:p>
        </p:txBody>
      </p:sp>
      <p:sp>
        <p:nvSpPr>
          <p:cNvPr id="4" name="Rectangle: Rounded Corners 3">
            <a:extLst>
              <a:ext uri="{FF2B5EF4-FFF2-40B4-BE49-F238E27FC236}">
                <a16:creationId xmlns:a16="http://schemas.microsoft.com/office/drawing/2014/main" id="{4180E898-5EE6-42E5-AB08-2F3D82B54134}"/>
              </a:ext>
            </a:extLst>
          </p:cNvPr>
          <p:cNvSpPr/>
          <p:nvPr/>
        </p:nvSpPr>
        <p:spPr>
          <a:xfrm>
            <a:off x="8449519" y="2419110"/>
            <a:ext cx="3576661" cy="376842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176213" lvl="1" defTabSz="914400">
              <a:lnSpc>
                <a:spcPct val="105000"/>
              </a:lnSpc>
              <a:spcBef>
                <a:spcPts val="500"/>
              </a:spcBef>
              <a:buClr>
                <a:schemeClr val="accent1"/>
              </a:buClr>
              <a:buSzPct val="100000"/>
            </a:pPr>
            <a:r>
              <a:rPr lang="en-US" dirty="0"/>
              <a:t>Organization work, then, describes the purposeful, reflexive efforts of individuals, collective actors, and networks of actors intended to shape organizations as social-symbolic objects</a:t>
            </a:r>
            <a:r>
              <a:rPr lang="en-GB" sz="2400" dirty="0"/>
              <a:t> </a:t>
            </a:r>
            <a:endParaRPr lang="en-US" sz="2400" dirty="0">
              <a:solidFill>
                <a:schemeClr val="tx1"/>
              </a:solidFill>
            </a:endParaRPr>
          </a:p>
        </p:txBody>
      </p:sp>
      <p:sp>
        <p:nvSpPr>
          <p:cNvPr id="2" name="Title 1">
            <a:extLst>
              <a:ext uri="{FF2B5EF4-FFF2-40B4-BE49-F238E27FC236}">
                <a16:creationId xmlns:a16="http://schemas.microsoft.com/office/drawing/2014/main" id="{5238ED24-E72B-4BBE-8B4B-604764F3DF36}"/>
              </a:ext>
            </a:extLst>
          </p:cNvPr>
          <p:cNvSpPr>
            <a:spLocks noGrp="1"/>
          </p:cNvSpPr>
          <p:nvPr>
            <p:ph type="title"/>
          </p:nvPr>
        </p:nvSpPr>
        <p:spPr/>
        <p:txBody>
          <a:bodyPr/>
          <a:lstStyle/>
          <a:p>
            <a:r>
              <a:rPr lang="en-US" dirty="0"/>
              <a:t>What is not Organization Work?</a:t>
            </a:r>
          </a:p>
        </p:txBody>
      </p:sp>
      <p:pic>
        <p:nvPicPr>
          <p:cNvPr id="1026" name="Picture 2">
            <a:extLst>
              <a:ext uri="{FF2B5EF4-FFF2-40B4-BE49-F238E27FC236}">
                <a16:creationId xmlns:a16="http://schemas.microsoft.com/office/drawing/2014/main" id="{28C30025-2604-8E4F-937A-C5759AC2C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1276" y="4432300"/>
            <a:ext cx="325755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713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C40F-F400-4615-AF33-D711096B4AD1}"/>
              </a:ext>
            </a:extLst>
          </p:cNvPr>
          <p:cNvSpPr>
            <a:spLocks noGrp="1"/>
          </p:cNvSpPr>
          <p:nvPr>
            <p:ph type="title"/>
          </p:nvPr>
        </p:nvSpPr>
        <p:spPr/>
        <p:txBody>
          <a:bodyPr/>
          <a:lstStyle/>
          <a:p>
            <a:r>
              <a:rPr lang="en-US" dirty="0"/>
              <a:t>Who does Organization Work?</a:t>
            </a:r>
          </a:p>
        </p:txBody>
      </p:sp>
      <p:graphicFrame>
        <p:nvGraphicFramePr>
          <p:cNvPr id="4" name="Content Placeholder 3">
            <a:extLst>
              <a:ext uri="{FF2B5EF4-FFF2-40B4-BE49-F238E27FC236}">
                <a16:creationId xmlns:a16="http://schemas.microsoft.com/office/drawing/2014/main" id="{BAD9FFE8-4C1C-48C5-927F-5620D9846A74}"/>
              </a:ext>
            </a:extLst>
          </p:cNvPr>
          <p:cNvGraphicFramePr>
            <a:graphicFrameLocks/>
          </p:cNvGraphicFramePr>
          <p:nvPr>
            <p:extLst>
              <p:ext uri="{D42A27DB-BD31-4B8C-83A1-F6EECF244321}">
                <p14:modId xmlns:p14="http://schemas.microsoft.com/office/powerpoint/2010/main" val="2716395282"/>
              </p:ext>
            </p:extLst>
          </p:nvPr>
        </p:nvGraphicFramePr>
        <p:xfrm>
          <a:off x="1215484" y="2085278"/>
          <a:ext cx="10247970" cy="47727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8008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highlight>
                  <a:srgbClr val="FFFF00"/>
                </a:highlight>
              </a:rPr>
              <a:t>Organization Work and Work in Organizations </a:t>
            </a:r>
            <a:endParaRPr lang="en-GB" dirty="0">
              <a:highlight>
                <a:srgbClr val="FFFF00"/>
              </a:highlight>
            </a:endParaRPr>
          </a:p>
        </p:txBody>
      </p:sp>
      <p:sp>
        <p:nvSpPr>
          <p:cNvPr id="3" name="Content Placeholder 2"/>
          <p:cNvSpPr>
            <a:spLocks noGrp="1"/>
          </p:cNvSpPr>
          <p:nvPr>
            <p:ph idx="1"/>
          </p:nvPr>
        </p:nvSpPr>
        <p:spPr/>
        <p:txBody>
          <a:bodyPr>
            <a:normAutofit lnSpcReduction="10000"/>
          </a:bodyPr>
          <a:lstStyle/>
          <a:p>
            <a:pPr marL="0" indent="0">
              <a:buNone/>
            </a:pPr>
            <a:r>
              <a:rPr lang="en-US" b="1" dirty="0"/>
              <a:t>Task</a:t>
            </a:r>
            <a:r>
              <a:rPr lang="en-US" dirty="0"/>
              <a:t>:  (10 minutes)</a:t>
            </a:r>
          </a:p>
          <a:p>
            <a:pPr marL="514350" indent="-514350">
              <a:buFont typeface="+mj-lt"/>
              <a:buAutoNum type="arabicParenR"/>
            </a:pPr>
            <a:r>
              <a:rPr lang="en-US" dirty="0"/>
              <a:t>Brainstorm forms of organization work you have performed in the last 7 days and put them on the left-hand side of the </a:t>
            </a:r>
            <a:r>
              <a:rPr lang="en-US" dirty="0" err="1"/>
              <a:t>Jamboard</a:t>
            </a:r>
            <a:endParaRPr lang="en-US" dirty="0"/>
          </a:p>
          <a:p>
            <a:pPr marL="514350" indent="-514350">
              <a:buFont typeface="+mj-lt"/>
              <a:buAutoNum type="arabicParenR"/>
            </a:pPr>
            <a:r>
              <a:rPr lang="en-US" dirty="0"/>
              <a:t>Brainstorm forms of work in organizations that you have done that ARE NOT forms of organization work (put them on the right-hand side)</a:t>
            </a:r>
          </a:p>
          <a:p>
            <a:pPr marL="514350" indent="-514350">
              <a:buFont typeface="+mj-lt"/>
              <a:buAutoNum type="arabicParenR"/>
            </a:pPr>
            <a:r>
              <a:rPr lang="en-US" dirty="0"/>
              <a:t>In the middle column, put the forms of work that you weren’t sure about (whether or not they counted as organization work)</a:t>
            </a:r>
          </a:p>
        </p:txBody>
      </p:sp>
    </p:spTree>
    <p:extLst>
      <p:ext uri="{BB962C8B-B14F-4D97-AF65-F5344CB8AC3E}">
        <p14:creationId xmlns:p14="http://schemas.microsoft.com/office/powerpoint/2010/main" val="207398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4B86F-0D33-4204-9A47-87BEE2117E1F}"/>
              </a:ext>
            </a:extLst>
          </p:cNvPr>
          <p:cNvSpPr>
            <a:spLocks noGrp="1"/>
          </p:cNvSpPr>
          <p:nvPr>
            <p:ph idx="1"/>
          </p:nvPr>
        </p:nvSpPr>
        <p:spPr/>
        <p:txBody>
          <a:bodyPr>
            <a:normAutofit/>
          </a:bodyPr>
          <a:lstStyle/>
          <a:p>
            <a:pPr marL="514350" indent="-514350">
              <a:buFont typeface="+mj-lt"/>
              <a:buAutoNum type="alphaLcParenR"/>
            </a:pPr>
            <a:r>
              <a:rPr lang="en-US" dirty="0"/>
              <a:t>Focused on strategy as a social-symbolic object</a:t>
            </a:r>
          </a:p>
          <a:p>
            <a:pPr marL="514350" indent="-514350">
              <a:buFont typeface="+mj-lt"/>
              <a:buAutoNum type="alphaLcParenR"/>
            </a:pPr>
            <a:r>
              <a:rPr lang="en-US" dirty="0"/>
              <a:t>“Strategy-as-practice” scholarship</a:t>
            </a:r>
          </a:p>
          <a:p>
            <a:pPr marL="514350" indent="-514350">
              <a:buFont typeface="+mj-lt"/>
              <a:buAutoNum type="alphaLcParenR"/>
            </a:pPr>
            <a:endParaRPr lang="en-US" dirty="0"/>
          </a:p>
        </p:txBody>
      </p:sp>
      <p:sp>
        <p:nvSpPr>
          <p:cNvPr id="4" name="Rectangle: Rounded Corners 3">
            <a:extLst>
              <a:ext uri="{FF2B5EF4-FFF2-40B4-BE49-F238E27FC236}">
                <a16:creationId xmlns:a16="http://schemas.microsoft.com/office/drawing/2014/main" id="{4180E898-5EE6-42E5-AB08-2F3D82B54134}"/>
              </a:ext>
            </a:extLst>
          </p:cNvPr>
          <p:cNvSpPr/>
          <p:nvPr/>
        </p:nvSpPr>
        <p:spPr>
          <a:xfrm>
            <a:off x="6301647" y="4641273"/>
            <a:ext cx="5423591" cy="197452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176213" lvl="1" defTabSz="914400">
              <a:spcBef>
                <a:spcPts val="500"/>
              </a:spcBef>
              <a:buClr>
                <a:schemeClr val="accent1"/>
              </a:buClr>
              <a:buSzPct val="100000"/>
            </a:pPr>
            <a:r>
              <a:rPr lang="en-US" dirty="0"/>
              <a:t>Purposeful, reflexive efforts of actors to shape an organization’s strategy, including such elements as defining an overarching direction for the organization, articulating key resources, mapping the competitive landscape, and creating a narrative that communicates the organization’s strategy to members and external stakeholders</a:t>
            </a:r>
            <a:endParaRPr lang="en-US" sz="2400" dirty="0">
              <a:solidFill>
                <a:schemeClr val="tx1"/>
              </a:solidFill>
            </a:endParaRPr>
          </a:p>
        </p:txBody>
      </p:sp>
      <p:sp>
        <p:nvSpPr>
          <p:cNvPr id="2" name="Title 1">
            <a:extLst>
              <a:ext uri="{FF2B5EF4-FFF2-40B4-BE49-F238E27FC236}">
                <a16:creationId xmlns:a16="http://schemas.microsoft.com/office/drawing/2014/main" id="{5238ED24-E72B-4BBE-8B4B-604764F3DF36}"/>
              </a:ext>
            </a:extLst>
          </p:cNvPr>
          <p:cNvSpPr>
            <a:spLocks noGrp="1"/>
          </p:cNvSpPr>
          <p:nvPr>
            <p:ph type="title"/>
          </p:nvPr>
        </p:nvSpPr>
        <p:spPr/>
        <p:txBody>
          <a:bodyPr/>
          <a:lstStyle/>
          <a:p>
            <a:r>
              <a:rPr lang="en-US" dirty="0"/>
              <a:t>Strategy Work</a:t>
            </a:r>
          </a:p>
        </p:txBody>
      </p:sp>
    </p:spTree>
    <p:extLst>
      <p:ext uri="{BB962C8B-B14F-4D97-AF65-F5344CB8AC3E}">
        <p14:creationId xmlns:p14="http://schemas.microsoft.com/office/powerpoint/2010/main" val="4263102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4B86F-0D33-4204-9A47-87BEE2117E1F}"/>
              </a:ext>
            </a:extLst>
          </p:cNvPr>
          <p:cNvSpPr>
            <a:spLocks noGrp="1"/>
          </p:cNvSpPr>
          <p:nvPr>
            <p:ph idx="1"/>
          </p:nvPr>
        </p:nvSpPr>
        <p:spPr/>
        <p:txBody>
          <a:bodyPr>
            <a:normAutofit/>
          </a:bodyPr>
          <a:lstStyle/>
          <a:p>
            <a:pPr marL="514350" indent="-514350">
              <a:buFont typeface="+mj-lt"/>
              <a:buAutoNum type="alphaLcParenR"/>
            </a:pPr>
            <a:r>
              <a:rPr lang="en-US" dirty="0"/>
              <a:t>Focused on boundaries as a social-symbolic object</a:t>
            </a:r>
          </a:p>
          <a:p>
            <a:pPr marL="514350" indent="-514350">
              <a:buFont typeface="+mj-lt"/>
              <a:buAutoNum type="alphaLcParenR"/>
            </a:pPr>
            <a:r>
              <a:rPr lang="en-US" dirty="0"/>
              <a:t>(1) legal, (2) sphere of influence, (3) competencies, and (4) organizational identity</a:t>
            </a:r>
          </a:p>
          <a:p>
            <a:pPr marL="514350" indent="-514350">
              <a:buFont typeface="+mj-lt"/>
              <a:buAutoNum type="alphaLcParenR"/>
            </a:pPr>
            <a:r>
              <a:rPr lang="en-US" dirty="0"/>
              <a:t>Who does it?</a:t>
            </a:r>
          </a:p>
          <a:p>
            <a:pPr marL="514350" indent="-514350">
              <a:buFont typeface="+mj-lt"/>
              <a:buAutoNum type="alphaLcParenR"/>
            </a:pPr>
            <a:endParaRPr lang="en-US" dirty="0"/>
          </a:p>
          <a:p>
            <a:pPr marL="514350" indent="-514350">
              <a:buFont typeface="+mj-lt"/>
              <a:buAutoNum type="alphaLcParenR"/>
            </a:pPr>
            <a:endParaRPr lang="en-US" dirty="0"/>
          </a:p>
        </p:txBody>
      </p:sp>
      <p:sp>
        <p:nvSpPr>
          <p:cNvPr id="4" name="Rectangle: Rounded Corners 3">
            <a:extLst>
              <a:ext uri="{FF2B5EF4-FFF2-40B4-BE49-F238E27FC236}">
                <a16:creationId xmlns:a16="http://schemas.microsoft.com/office/drawing/2014/main" id="{4180E898-5EE6-42E5-AB08-2F3D82B54134}"/>
              </a:ext>
            </a:extLst>
          </p:cNvPr>
          <p:cNvSpPr/>
          <p:nvPr/>
        </p:nvSpPr>
        <p:spPr>
          <a:xfrm>
            <a:off x="6301647" y="4641273"/>
            <a:ext cx="5423591" cy="197452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176213" lvl="1" defTabSz="914400">
              <a:spcBef>
                <a:spcPts val="500"/>
              </a:spcBef>
              <a:buClr>
                <a:schemeClr val="accent1"/>
              </a:buClr>
              <a:buSzPct val="100000"/>
            </a:pPr>
            <a:r>
              <a:rPr lang="en-US" dirty="0"/>
              <a:t>Work performed by actors to change or maintain a boundary in or around an organization</a:t>
            </a:r>
            <a:endParaRPr lang="en-US" sz="2400" dirty="0">
              <a:solidFill>
                <a:schemeClr val="tx1"/>
              </a:solidFill>
            </a:endParaRPr>
          </a:p>
        </p:txBody>
      </p:sp>
      <p:sp>
        <p:nvSpPr>
          <p:cNvPr id="2" name="Title 1">
            <a:extLst>
              <a:ext uri="{FF2B5EF4-FFF2-40B4-BE49-F238E27FC236}">
                <a16:creationId xmlns:a16="http://schemas.microsoft.com/office/drawing/2014/main" id="{5238ED24-E72B-4BBE-8B4B-604764F3DF36}"/>
              </a:ext>
            </a:extLst>
          </p:cNvPr>
          <p:cNvSpPr>
            <a:spLocks noGrp="1"/>
          </p:cNvSpPr>
          <p:nvPr>
            <p:ph type="title"/>
          </p:nvPr>
        </p:nvSpPr>
        <p:spPr/>
        <p:txBody>
          <a:bodyPr/>
          <a:lstStyle/>
          <a:p>
            <a:r>
              <a:rPr lang="en-US" dirty="0"/>
              <a:t>Boundary Work</a:t>
            </a:r>
          </a:p>
        </p:txBody>
      </p:sp>
    </p:spTree>
    <p:extLst>
      <p:ext uri="{BB962C8B-B14F-4D97-AF65-F5344CB8AC3E}">
        <p14:creationId xmlns:p14="http://schemas.microsoft.com/office/powerpoint/2010/main" val="2693292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72F31E-23BC-485B-AD45-61B078139D8F}"/>
              </a:ext>
            </a:extLst>
          </p:cNvPr>
          <p:cNvSpPr>
            <a:spLocks noGrp="1"/>
          </p:cNvSpPr>
          <p:nvPr>
            <p:ph type="title"/>
          </p:nvPr>
        </p:nvSpPr>
        <p:spPr/>
        <p:txBody>
          <a:bodyPr/>
          <a:lstStyle/>
          <a:p>
            <a:r>
              <a:rPr lang="en-US" dirty="0"/>
              <a:t>A Process Model of Social-Symbolic Work </a:t>
            </a:r>
          </a:p>
        </p:txBody>
      </p:sp>
      <p:sp>
        <p:nvSpPr>
          <p:cNvPr id="6" name="Rectangle 5">
            <a:extLst>
              <a:ext uri="{FF2B5EF4-FFF2-40B4-BE49-F238E27FC236}">
                <a16:creationId xmlns:a16="http://schemas.microsoft.com/office/drawing/2014/main" id="{9536E70D-1AED-43C1-833C-14DA6742C49B}"/>
              </a:ext>
            </a:extLst>
          </p:cNvPr>
          <p:cNvSpPr/>
          <p:nvPr/>
        </p:nvSpPr>
        <p:spPr>
          <a:xfrm>
            <a:off x="4686300" y="3523848"/>
            <a:ext cx="2794000" cy="1222777"/>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600" b="1" dirty="0"/>
              <a:t>Social-symbolic work</a:t>
            </a:r>
          </a:p>
        </p:txBody>
      </p:sp>
      <p:cxnSp>
        <p:nvCxnSpPr>
          <p:cNvPr id="7" name="Straight Arrow Connector 6">
            <a:extLst>
              <a:ext uri="{FF2B5EF4-FFF2-40B4-BE49-F238E27FC236}">
                <a16:creationId xmlns:a16="http://schemas.microsoft.com/office/drawing/2014/main" id="{094F37B0-1A75-46E8-B956-6AAEB4D2A0E3}"/>
              </a:ext>
            </a:extLst>
          </p:cNvPr>
          <p:cNvCxnSpPr>
            <a:cxnSpLocks/>
            <a:stCxn id="13" idx="3"/>
            <a:endCxn id="6" idx="1"/>
          </p:cNvCxnSpPr>
          <p:nvPr/>
        </p:nvCxnSpPr>
        <p:spPr>
          <a:xfrm>
            <a:off x="3654823" y="4135237"/>
            <a:ext cx="1031477" cy="0"/>
          </a:xfrm>
          <a:prstGeom prst="straightConnector1">
            <a:avLst/>
          </a:prstGeom>
          <a:ln w="76200">
            <a:solidFill>
              <a:schemeClr val="tx1"/>
            </a:solidFill>
            <a:tailEnd type="triangle"/>
          </a:ln>
        </p:spPr>
        <p:style>
          <a:lnRef idx="1">
            <a:schemeClr val="accent3"/>
          </a:lnRef>
          <a:fillRef idx="2">
            <a:schemeClr val="accent3"/>
          </a:fillRef>
          <a:effectRef idx="1">
            <a:schemeClr val="accent3"/>
          </a:effectRef>
          <a:fontRef idx="minor">
            <a:schemeClr val="dk1"/>
          </a:fontRef>
        </p:style>
      </p:cxnSp>
      <p:cxnSp>
        <p:nvCxnSpPr>
          <p:cNvPr id="11" name="Straight Arrow Connector 10">
            <a:extLst>
              <a:ext uri="{FF2B5EF4-FFF2-40B4-BE49-F238E27FC236}">
                <a16:creationId xmlns:a16="http://schemas.microsoft.com/office/drawing/2014/main" id="{29BCDE1B-ACBC-48A2-B273-7BD90DAA9281}"/>
              </a:ext>
            </a:extLst>
          </p:cNvPr>
          <p:cNvCxnSpPr>
            <a:cxnSpLocks/>
            <a:stCxn id="8" idx="0"/>
            <a:endCxn id="6" idx="2"/>
          </p:cNvCxnSpPr>
          <p:nvPr/>
        </p:nvCxnSpPr>
        <p:spPr>
          <a:xfrm flipH="1" flipV="1">
            <a:off x="6083300" y="4746625"/>
            <a:ext cx="1787" cy="1266830"/>
          </a:xfrm>
          <a:prstGeom prst="straightConnector1">
            <a:avLst/>
          </a:prstGeom>
          <a:ln w="76200">
            <a:tailEnd type="triangle"/>
          </a:ln>
        </p:spPr>
        <p:style>
          <a:lnRef idx="1">
            <a:schemeClr val="accent3"/>
          </a:lnRef>
          <a:fillRef idx="2">
            <a:schemeClr val="accent3"/>
          </a:fillRef>
          <a:effectRef idx="1">
            <a:schemeClr val="accent3"/>
          </a:effectRef>
          <a:fontRef idx="minor">
            <a:schemeClr val="dk1"/>
          </a:fontRef>
        </p:style>
      </p:cxnSp>
      <p:sp>
        <p:nvSpPr>
          <p:cNvPr id="13" name="Rectangle 12">
            <a:extLst>
              <a:ext uri="{FF2B5EF4-FFF2-40B4-BE49-F238E27FC236}">
                <a16:creationId xmlns:a16="http://schemas.microsoft.com/office/drawing/2014/main" id="{8F91E617-4E53-4715-9F04-F25C31C61F0B}"/>
              </a:ext>
            </a:extLst>
          </p:cNvPr>
          <p:cNvSpPr/>
          <p:nvPr/>
        </p:nvSpPr>
        <p:spPr>
          <a:xfrm>
            <a:off x="1405797" y="3523848"/>
            <a:ext cx="2249026" cy="1222777"/>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600" b="1" dirty="0"/>
              <a:t>Motivations</a:t>
            </a:r>
          </a:p>
        </p:txBody>
      </p:sp>
      <p:sp>
        <p:nvSpPr>
          <p:cNvPr id="14" name="Rectangle 13">
            <a:extLst>
              <a:ext uri="{FF2B5EF4-FFF2-40B4-BE49-F238E27FC236}">
                <a16:creationId xmlns:a16="http://schemas.microsoft.com/office/drawing/2014/main" id="{E476FB35-33FE-4A7D-9D9B-8D9FF34373E9}"/>
              </a:ext>
            </a:extLst>
          </p:cNvPr>
          <p:cNvSpPr/>
          <p:nvPr/>
        </p:nvSpPr>
        <p:spPr>
          <a:xfrm>
            <a:off x="8515351" y="3523848"/>
            <a:ext cx="2249026" cy="1222777"/>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600" b="1" dirty="0"/>
              <a:t>Effects</a:t>
            </a:r>
          </a:p>
        </p:txBody>
      </p:sp>
      <p:cxnSp>
        <p:nvCxnSpPr>
          <p:cNvPr id="15" name="Straight Arrow Connector 14">
            <a:extLst>
              <a:ext uri="{FF2B5EF4-FFF2-40B4-BE49-F238E27FC236}">
                <a16:creationId xmlns:a16="http://schemas.microsoft.com/office/drawing/2014/main" id="{34193AA3-5312-44A0-A98B-AA56394F7841}"/>
              </a:ext>
            </a:extLst>
          </p:cNvPr>
          <p:cNvCxnSpPr>
            <a:cxnSpLocks/>
            <a:stCxn id="6" idx="3"/>
            <a:endCxn id="14" idx="1"/>
          </p:cNvCxnSpPr>
          <p:nvPr/>
        </p:nvCxnSpPr>
        <p:spPr>
          <a:xfrm>
            <a:off x="7480300" y="4135237"/>
            <a:ext cx="1035051" cy="0"/>
          </a:xfrm>
          <a:prstGeom prst="straightConnector1">
            <a:avLst/>
          </a:prstGeom>
          <a:ln w="76200">
            <a:solidFill>
              <a:schemeClr val="tx1"/>
            </a:solidFill>
            <a:tailEnd type="triangle"/>
          </a:ln>
        </p:spPr>
        <p:style>
          <a:lnRef idx="1">
            <a:schemeClr val="accent3"/>
          </a:lnRef>
          <a:fillRef idx="2">
            <a:schemeClr val="accent3"/>
          </a:fillRef>
          <a:effectRef idx="1">
            <a:schemeClr val="accent3"/>
          </a:effectRef>
          <a:fontRef idx="minor">
            <a:schemeClr val="dk1"/>
          </a:fontRef>
        </p:style>
      </p:cxnSp>
      <p:cxnSp>
        <p:nvCxnSpPr>
          <p:cNvPr id="50" name="Straight Arrow Connector 49">
            <a:extLst>
              <a:ext uri="{FF2B5EF4-FFF2-40B4-BE49-F238E27FC236}">
                <a16:creationId xmlns:a16="http://schemas.microsoft.com/office/drawing/2014/main" id="{ED772DA6-F204-4DFB-ADD4-4D136BAEB5D3}"/>
              </a:ext>
            </a:extLst>
          </p:cNvPr>
          <p:cNvCxnSpPr>
            <a:cxnSpLocks/>
            <a:stCxn id="8" idx="0"/>
          </p:cNvCxnSpPr>
          <p:nvPr/>
        </p:nvCxnSpPr>
        <p:spPr>
          <a:xfrm flipV="1">
            <a:off x="6085087" y="4746625"/>
            <a:ext cx="2430264" cy="1266830"/>
          </a:xfrm>
          <a:prstGeom prst="straightConnector1">
            <a:avLst/>
          </a:prstGeom>
          <a:ln w="76200">
            <a:tailEnd type="triangle"/>
          </a:ln>
        </p:spPr>
        <p:style>
          <a:lnRef idx="1">
            <a:schemeClr val="accent3"/>
          </a:lnRef>
          <a:fillRef idx="2">
            <a:schemeClr val="accent3"/>
          </a:fillRef>
          <a:effectRef idx="1">
            <a:schemeClr val="accent3"/>
          </a:effectRef>
          <a:fontRef idx="minor">
            <a:schemeClr val="dk1"/>
          </a:fontRef>
        </p:style>
      </p:cxnSp>
      <p:cxnSp>
        <p:nvCxnSpPr>
          <p:cNvPr id="53" name="Straight Arrow Connector 52">
            <a:extLst>
              <a:ext uri="{FF2B5EF4-FFF2-40B4-BE49-F238E27FC236}">
                <a16:creationId xmlns:a16="http://schemas.microsoft.com/office/drawing/2014/main" id="{8BB1D11D-6F36-4B38-B90C-F8FACFCD02E7}"/>
              </a:ext>
            </a:extLst>
          </p:cNvPr>
          <p:cNvCxnSpPr>
            <a:cxnSpLocks/>
            <a:stCxn id="8" idx="0"/>
          </p:cNvCxnSpPr>
          <p:nvPr/>
        </p:nvCxnSpPr>
        <p:spPr>
          <a:xfrm flipH="1" flipV="1">
            <a:off x="3654823" y="4746625"/>
            <a:ext cx="2430264" cy="1266830"/>
          </a:xfrm>
          <a:prstGeom prst="straightConnector1">
            <a:avLst/>
          </a:prstGeom>
          <a:ln w="76200">
            <a:tailEnd type="triangle"/>
          </a:ln>
        </p:spPr>
        <p:style>
          <a:lnRef idx="1">
            <a:schemeClr val="accent3"/>
          </a:lnRef>
          <a:fillRef idx="2">
            <a:schemeClr val="accent3"/>
          </a:fillRef>
          <a:effectRef idx="1">
            <a:schemeClr val="accent3"/>
          </a:effectRef>
          <a:fontRef idx="minor">
            <a:schemeClr val="dk1"/>
          </a:fontRef>
        </p:style>
      </p:cxnSp>
      <p:sp>
        <p:nvSpPr>
          <p:cNvPr id="8" name="Rectangle 7">
            <a:extLst>
              <a:ext uri="{FF2B5EF4-FFF2-40B4-BE49-F238E27FC236}">
                <a16:creationId xmlns:a16="http://schemas.microsoft.com/office/drawing/2014/main" id="{B7E979C2-2E61-4A1B-B1A1-6E9CF2467B90}"/>
              </a:ext>
            </a:extLst>
          </p:cNvPr>
          <p:cNvSpPr/>
          <p:nvPr/>
        </p:nvSpPr>
        <p:spPr>
          <a:xfrm>
            <a:off x="4353297" y="6013455"/>
            <a:ext cx="3463580" cy="75243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a:t>Situatedness</a:t>
            </a:r>
          </a:p>
        </p:txBody>
      </p:sp>
      <p:cxnSp>
        <p:nvCxnSpPr>
          <p:cNvPr id="20" name="Straight Arrow Connector 19">
            <a:extLst>
              <a:ext uri="{FF2B5EF4-FFF2-40B4-BE49-F238E27FC236}">
                <a16:creationId xmlns:a16="http://schemas.microsoft.com/office/drawing/2014/main" id="{F546FCD9-67B7-455C-89F3-3A311FAA6CCF}"/>
              </a:ext>
            </a:extLst>
          </p:cNvPr>
          <p:cNvCxnSpPr>
            <a:cxnSpLocks/>
            <a:stCxn id="12" idx="2"/>
          </p:cNvCxnSpPr>
          <p:nvPr/>
        </p:nvCxnSpPr>
        <p:spPr>
          <a:xfrm>
            <a:off x="3896123" y="2837092"/>
            <a:ext cx="800101" cy="686756"/>
          </a:xfrm>
          <a:prstGeom prst="straightConnector1">
            <a:avLst/>
          </a:prstGeom>
          <a:ln w="76200">
            <a:tailEnd type="triangle"/>
          </a:ln>
        </p:spPr>
        <p:style>
          <a:lnRef idx="1">
            <a:schemeClr val="accent3"/>
          </a:lnRef>
          <a:fillRef idx="2">
            <a:schemeClr val="accent3"/>
          </a:fillRef>
          <a:effectRef idx="1">
            <a:schemeClr val="accent3"/>
          </a:effectRef>
          <a:fontRef idx="minor">
            <a:schemeClr val="dk1"/>
          </a:fontRef>
        </p:style>
      </p:cxnSp>
      <p:cxnSp>
        <p:nvCxnSpPr>
          <p:cNvPr id="23" name="Straight Arrow Connector 22">
            <a:extLst>
              <a:ext uri="{FF2B5EF4-FFF2-40B4-BE49-F238E27FC236}">
                <a16:creationId xmlns:a16="http://schemas.microsoft.com/office/drawing/2014/main" id="{5447DE8A-FDE9-4875-9B0A-C6DF3325A7BC}"/>
              </a:ext>
            </a:extLst>
          </p:cNvPr>
          <p:cNvCxnSpPr>
            <a:cxnSpLocks/>
            <a:stCxn id="16" idx="2"/>
          </p:cNvCxnSpPr>
          <p:nvPr/>
        </p:nvCxnSpPr>
        <p:spPr>
          <a:xfrm flipH="1">
            <a:off x="7495778" y="2837092"/>
            <a:ext cx="800101" cy="686756"/>
          </a:xfrm>
          <a:prstGeom prst="straightConnector1">
            <a:avLst/>
          </a:prstGeom>
          <a:ln w="76200">
            <a:tailEnd type="triangle"/>
          </a:ln>
        </p:spPr>
        <p:style>
          <a:lnRef idx="1">
            <a:schemeClr val="accent3"/>
          </a:lnRef>
          <a:fillRef idx="2">
            <a:schemeClr val="accent3"/>
          </a:fillRef>
          <a:effectRef idx="1">
            <a:schemeClr val="accent3"/>
          </a:effectRef>
          <a:fontRef idx="minor">
            <a:schemeClr val="dk1"/>
          </a:fontRef>
        </p:style>
      </p:cxnSp>
      <p:sp>
        <p:nvSpPr>
          <p:cNvPr id="12" name="Rectangle 11">
            <a:extLst>
              <a:ext uri="{FF2B5EF4-FFF2-40B4-BE49-F238E27FC236}">
                <a16:creationId xmlns:a16="http://schemas.microsoft.com/office/drawing/2014/main" id="{281DDE82-AA66-4EAB-B065-CA7166ED57CF}"/>
              </a:ext>
            </a:extLst>
          </p:cNvPr>
          <p:cNvSpPr/>
          <p:nvPr/>
        </p:nvSpPr>
        <p:spPr>
          <a:xfrm>
            <a:off x="2264173" y="2156375"/>
            <a:ext cx="3263900" cy="68071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a:t>Practices</a:t>
            </a:r>
          </a:p>
        </p:txBody>
      </p:sp>
      <p:sp>
        <p:nvSpPr>
          <p:cNvPr id="16" name="Rectangle 15">
            <a:extLst>
              <a:ext uri="{FF2B5EF4-FFF2-40B4-BE49-F238E27FC236}">
                <a16:creationId xmlns:a16="http://schemas.microsoft.com/office/drawing/2014/main" id="{E1D3BBC8-B7C9-4BC5-AC63-9A5EE0C5727C}"/>
              </a:ext>
            </a:extLst>
          </p:cNvPr>
          <p:cNvSpPr/>
          <p:nvPr/>
        </p:nvSpPr>
        <p:spPr>
          <a:xfrm>
            <a:off x="6663929" y="2156375"/>
            <a:ext cx="3263900" cy="68071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a:t>Resources</a:t>
            </a:r>
          </a:p>
        </p:txBody>
      </p:sp>
    </p:spTree>
    <p:extLst>
      <p:ext uri="{BB962C8B-B14F-4D97-AF65-F5344CB8AC3E}">
        <p14:creationId xmlns:p14="http://schemas.microsoft.com/office/powerpoint/2010/main" val="410612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DC508A-4F92-4862-A998-FCE2AAB44B52}"/>
              </a:ext>
            </a:extLst>
          </p:cNvPr>
          <p:cNvSpPr txBox="1"/>
          <p:nvPr/>
        </p:nvSpPr>
        <p:spPr>
          <a:xfrm>
            <a:off x="190499" y="482600"/>
            <a:ext cx="4630883" cy="6063198"/>
          </a:xfrm>
          <a:prstGeom prst="rect">
            <a:avLst/>
          </a:prstGeom>
          <a:noFill/>
        </p:spPr>
        <p:txBody>
          <a:bodyPr wrap="square" rtlCol="0">
            <a:spAutoFit/>
          </a:bodyPr>
          <a:lstStyle/>
          <a:p>
            <a:r>
              <a:rPr lang="en-US" sz="2400" cap="small" dirty="0">
                <a:solidFill>
                  <a:schemeClr val="accent1"/>
                </a:solidFill>
                <a:highlight>
                  <a:srgbClr val="FFFF00"/>
                </a:highlight>
              </a:rPr>
              <a:t>Working from home and Organization Work</a:t>
            </a:r>
          </a:p>
          <a:p>
            <a:endParaRPr lang="en-US" sz="2000" dirty="0"/>
          </a:p>
          <a:p>
            <a:r>
              <a:rPr lang="en-US" sz="2000" dirty="0"/>
              <a:t>This exercise is also on </a:t>
            </a:r>
            <a:r>
              <a:rPr lang="en-US" sz="2000" b="1" dirty="0"/>
              <a:t>p. 2 of today’s </a:t>
            </a:r>
            <a:r>
              <a:rPr lang="en-US" sz="2000" b="1" dirty="0" err="1"/>
              <a:t>Jamboard</a:t>
            </a:r>
            <a:r>
              <a:rPr lang="en-US" sz="2000" b="1" dirty="0"/>
              <a:t> </a:t>
            </a:r>
            <a:r>
              <a:rPr lang="en-US" sz="2000" dirty="0"/>
              <a:t>so you can see it in your breakout rooms</a:t>
            </a:r>
          </a:p>
          <a:p>
            <a:endParaRPr lang="en-US" sz="2000" dirty="0"/>
          </a:p>
          <a:p>
            <a:r>
              <a:rPr lang="en-US" sz="2000" dirty="0"/>
              <a:t>In groups of 4, answer the following:</a:t>
            </a:r>
          </a:p>
          <a:p>
            <a:endParaRPr lang="en-GB" dirty="0"/>
          </a:p>
          <a:p>
            <a:pPr marL="342900" indent="-342900">
              <a:buFont typeface="+mj-lt"/>
              <a:buAutoNum type="arabicPeriod"/>
            </a:pPr>
            <a:r>
              <a:rPr lang="en-GB" dirty="0"/>
              <a:t>What forms of work are involved in successfully managing a workforce working from home?</a:t>
            </a:r>
          </a:p>
          <a:p>
            <a:pPr marL="342900" indent="-342900">
              <a:buFont typeface="+mj-lt"/>
              <a:buAutoNum type="arabicPeriod"/>
            </a:pPr>
            <a:r>
              <a:rPr lang="en-GB" dirty="0"/>
              <a:t>What actors are doing this work?</a:t>
            </a:r>
          </a:p>
          <a:p>
            <a:pPr marL="342900" indent="-342900">
              <a:buFont typeface="+mj-lt"/>
              <a:buAutoNum type="arabicPeriod"/>
            </a:pPr>
            <a:r>
              <a:rPr lang="en-GB" dirty="0"/>
              <a:t>Develop a research question based on your discussion that could form the basis for an AMJ article. (the process model is in the </a:t>
            </a:r>
            <a:r>
              <a:rPr lang="en-GB" dirty="0" err="1"/>
              <a:t>Jamboard</a:t>
            </a:r>
            <a:r>
              <a:rPr lang="en-GB" dirty="0"/>
              <a:t> as a resource for this part of the exercise)</a:t>
            </a:r>
          </a:p>
          <a:p>
            <a:pPr marL="342900" indent="-342900">
              <a:buFont typeface="+mj-lt"/>
              <a:buAutoNum type="arabicPeriod"/>
            </a:pPr>
            <a:endParaRPr lang="en-US" sz="2000" dirty="0"/>
          </a:p>
          <a:p>
            <a:r>
              <a:rPr lang="en-US" sz="2000" dirty="0"/>
              <a:t>(20 min breakout)</a:t>
            </a:r>
          </a:p>
        </p:txBody>
      </p:sp>
      <p:pic>
        <p:nvPicPr>
          <p:cNvPr id="1026" name="Picture 2" descr="work from home coronavirus">
            <a:extLst>
              <a:ext uri="{FF2B5EF4-FFF2-40B4-BE49-F238E27FC236}">
                <a16:creationId xmlns:a16="http://schemas.microsoft.com/office/drawing/2014/main" id="{F3A64679-0EAF-BA4C-A368-CB658D9045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7288" y="1472540"/>
            <a:ext cx="5869379" cy="3912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35835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5961</TotalTime>
  <Words>654</Words>
  <Application>Microsoft Office PowerPoint</Application>
  <PresentationFormat>Widescreen</PresentationFormat>
  <Paragraphs>94</Paragraphs>
  <Slides>14</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Gill Sans MT</vt:lpstr>
      <vt:lpstr>Gallery</vt:lpstr>
      <vt:lpstr>Doctoral/Post-Doctoral Online Seminar on Social-Symbolic Work</vt:lpstr>
      <vt:lpstr>Organization Work</vt:lpstr>
      <vt:lpstr>Social-symbolic work in  management and organization research </vt:lpstr>
      <vt:lpstr>PowerPoint Presentation</vt:lpstr>
      <vt:lpstr>Organizations as Social Symbolic Objects</vt:lpstr>
      <vt:lpstr>A history of the Organization as an Object</vt:lpstr>
      <vt:lpstr>Organization Work</vt:lpstr>
      <vt:lpstr>What is not Organization Work?</vt:lpstr>
      <vt:lpstr>Who does Organization Work?</vt:lpstr>
      <vt:lpstr>Organization Work and Work in Organizations </vt:lpstr>
      <vt:lpstr>Strategy Work</vt:lpstr>
      <vt:lpstr>Boundary Work</vt:lpstr>
      <vt:lpstr>A Process Model of Social-Symbolic Work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Situatedness of Social-Symbolic Work:  Thickening Theories of Social Construction</dc:title>
  <dc:creator>Tom Lawrence</dc:creator>
  <cp:lastModifiedBy>TL</cp:lastModifiedBy>
  <cp:revision>246</cp:revision>
  <dcterms:created xsi:type="dcterms:W3CDTF">2018-12-09T15:32:46Z</dcterms:created>
  <dcterms:modified xsi:type="dcterms:W3CDTF">2021-03-04T09:23:26Z</dcterms:modified>
</cp:coreProperties>
</file>