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sldIdLst>
    <p:sldId id="356" r:id="rId2"/>
    <p:sldId id="358" r:id="rId3"/>
    <p:sldId id="359" r:id="rId4"/>
    <p:sldId id="317" r:id="rId5"/>
    <p:sldId id="360" r:id="rId6"/>
    <p:sldId id="362" r:id="rId7"/>
    <p:sldId id="3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1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Lawrence" initials="TL" lastIdx="1" clrIdx="0">
    <p:extLst>
      <p:ext uri="{19B8F6BF-5375-455C-9EA6-DF929625EA0E}">
        <p15:presenceInfo xmlns:p15="http://schemas.microsoft.com/office/powerpoint/2012/main" userId="88effc5da61dd3e9" providerId="Windows Live"/>
      </p:ext>
    </p:extLst>
  </p:cmAuthor>
  <p:cmAuthor id="2" name="TL" initials="TL" lastIdx="10" clrIdx="1">
    <p:extLst>
      <p:ext uri="{19B8F6BF-5375-455C-9EA6-DF929625EA0E}">
        <p15:presenceInfo xmlns:p15="http://schemas.microsoft.com/office/powerpoint/2012/main" userId="T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7E9"/>
    <a:srgbClr val="E6C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51455" autoAdjust="0"/>
  </p:normalViewPr>
  <p:slideViewPr>
    <p:cSldViewPr snapToGrid="0">
      <p:cViewPr varScale="1">
        <p:scale>
          <a:sx n="67" d="100"/>
          <a:sy n="67" d="100"/>
        </p:scale>
        <p:origin x="2342" y="43"/>
      </p:cViewPr>
      <p:guideLst>
        <p:guide orient="horz" pos="2160"/>
        <p:guide pos="7152"/>
      </p:guideLst>
    </p:cSldViewPr>
  </p:slideViewPr>
  <p:outlineViewPr>
    <p:cViewPr>
      <p:scale>
        <a:sx n="33" d="100"/>
        <a:sy n="33" d="100"/>
      </p:scale>
      <p:origin x="0" y="-75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C75294-AEB2-4649-B4D1-6B8C55233666}" type="doc">
      <dgm:prSet loTypeId="urn:microsoft.com/office/officeart/2005/8/layout/radial4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5B85F3E-12AF-441C-B906-4983CB29273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200" dirty="0"/>
            <a:t>Focal actors</a:t>
          </a:r>
          <a:endParaRPr lang="en-GB" sz="2200" dirty="0"/>
        </a:p>
      </dgm:t>
    </dgm:pt>
    <dgm:pt modelId="{37894277-3FB5-490D-9A1D-0A7CD2471ECF}" type="parTrans" cxnId="{821FC11A-E778-4731-8D25-835DAADB031A}">
      <dgm:prSet/>
      <dgm:spPr/>
      <dgm:t>
        <a:bodyPr/>
        <a:lstStyle/>
        <a:p>
          <a:endParaRPr lang="en-GB"/>
        </a:p>
      </dgm:t>
    </dgm:pt>
    <dgm:pt modelId="{2D0271FA-52C3-482A-AF41-66C098E8182E}" type="sibTrans" cxnId="{821FC11A-E778-4731-8D25-835DAADB031A}">
      <dgm:prSet/>
      <dgm:spPr/>
      <dgm:t>
        <a:bodyPr/>
        <a:lstStyle/>
        <a:p>
          <a:endParaRPr lang="en-GB"/>
        </a:p>
      </dgm:t>
    </dgm:pt>
    <dgm:pt modelId="{DBA9A20C-584F-4818-A01D-72C46F2104D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200" dirty="0"/>
            <a:t>Connected individuals</a:t>
          </a:r>
          <a:endParaRPr lang="en-GB" sz="2200" dirty="0"/>
        </a:p>
      </dgm:t>
    </dgm:pt>
    <dgm:pt modelId="{4CCFB295-3C9B-4759-A88B-C84F7085B00F}" type="parTrans" cxnId="{998EA61A-F010-405B-84A9-345C928BF1A4}">
      <dgm:prSet/>
      <dgm:spPr/>
      <dgm:t>
        <a:bodyPr/>
        <a:lstStyle/>
        <a:p>
          <a:endParaRPr lang="en-GB"/>
        </a:p>
      </dgm:t>
    </dgm:pt>
    <dgm:pt modelId="{48F09CC1-AA97-463F-9114-00CD18F274D1}" type="sibTrans" cxnId="{998EA61A-F010-405B-84A9-345C928BF1A4}">
      <dgm:prSet/>
      <dgm:spPr/>
      <dgm:t>
        <a:bodyPr/>
        <a:lstStyle/>
        <a:p>
          <a:endParaRPr lang="en-GB"/>
        </a:p>
      </dgm:t>
    </dgm:pt>
    <dgm:pt modelId="{FCB65DC3-568D-4D45-AF4D-976AECCE56E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200" dirty="0"/>
            <a:t>Organizations</a:t>
          </a:r>
          <a:endParaRPr lang="en-GB" sz="2200" dirty="0"/>
        </a:p>
      </dgm:t>
    </dgm:pt>
    <dgm:pt modelId="{C9826592-2D5B-4C93-9A03-9A9A19A86517}" type="parTrans" cxnId="{48AABA4B-185C-428F-B376-B7C0696CC911}">
      <dgm:prSet/>
      <dgm:spPr/>
      <dgm:t>
        <a:bodyPr/>
        <a:lstStyle/>
        <a:p>
          <a:endParaRPr lang="en-GB"/>
        </a:p>
      </dgm:t>
    </dgm:pt>
    <dgm:pt modelId="{22E61703-B8AA-4601-B9AD-0100F944FA95}" type="sibTrans" cxnId="{48AABA4B-185C-428F-B376-B7C0696CC911}">
      <dgm:prSet/>
      <dgm:spPr/>
      <dgm:t>
        <a:bodyPr/>
        <a:lstStyle/>
        <a:p>
          <a:endParaRPr lang="en-GB"/>
        </a:p>
      </dgm:t>
    </dgm:pt>
    <dgm:pt modelId="{66D371A5-D040-4B78-93F4-D15046F70828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200" dirty="0"/>
            <a:t>Social systems</a:t>
          </a:r>
          <a:endParaRPr lang="en-GB" sz="2200" dirty="0"/>
        </a:p>
      </dgm:t>
    </dgm:pt>
    <dgm:pt modelId="{81B41DBB-C187-4A75-9492-AA3E7A923468}" type="parTrans" cxnId="{4D079584-18F1-46F4-A904-FC2C38E89065}">
      <dgm:prSet/>
      <dgm:spPr/>
      <dgm:t>
        <a:bodyPr/>
        <a:lstStyle/>
        <a:p>
          <a:endParaRPr lang="en-GB"/>
        </a:p>
      </dgm:t>
    </dgm:pt>
    <dgm:pt modelId="{2FFCEB8D-0EC4-4502-980A-F1962A4F47DD}" type="sibTrans" cxnId="{4D079584-18F1-46F4-A904-FC2C38E89065}">
      <dgm:prSet/>
      <dgm:spPr/>
      <dgm:t>
        <a:bodyPr/>
        <a:lstStyle/>
        <a:p>
          <a:endParaRPr lang="en-GB"/>
        </a:p>
      </dgm:t>
    </dgm:pt>
    <dgm:pt modelId="{41079760-8612-42EB-BE4C-153705AC37ED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2800" dirty="0"/>
            <a:t>A self</a:t>
          </a:r>
          <a:endParaRPr lang="en-GB" sz="2800" dirty="0"/>
        </a:p>
      </dgm:t>
    </dgm:pt>
    <dgm:pt modelId="{05E4EA05-F85B-49BA-9FA5-7335F79BAF5F}" type="parTrans" cxnId="{83501D69-FC09-4AE2-B5EF-89A094DC7B4E}">
      <dgm:prSet/>
      <dgm:spPr/>
      <dgm:t>
        <a:bodyPr/>
        <a:lstStyle/>
        <a:p>
          <a:endParaRPr lang="en-GB"/>
        </a:p>
      </dgm:t>
    </dgm:pt>
    <dgm:pt modelId="{808CC77A-C6A2-42B4-B3C9-7C2587F4CBC7}" type="sibTrans" cxnId="{83501D69-FC09-4AE2-B5EF-89A094DC7B4E}">
      <dgm:prSet/>
      <dgm:spPr/>
      <dgm:t>
        <a:bodyPr/>
        <a:lstStyle/>
        <a:p>
          <a:endParaRPr lang="en-GB"/>
        </a:p>
      </dgm:t>
    </dgm:pt>
    <dgm:pt modelId="{9700E699-6BFA-4136-BCB7-3A23BFB494BE}" type="pres">
      <dgm:prSet presAssocID="{24C75294-AEB2-4649-B4D1-6B8C5523366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E71B950-4A84-4276-BD32-BB0F5D6CA3EB}" type="pres">
      <dgm:prSet presAssocID="{41079760-8612-42EB-BE4C-153705AC37ED}" presName="centerShape" presStyleLbl="node0" presStyleIdx="0" presStyleCnt="1"/>
      <dgm:spPr/>
    </dgm:pt>
    <dgm:pt modelId="{425D0CC0-26E0-4720-A3EC-0BCAEA0A35AB}" type="pres">
      <dgm:prSet presAssocID="{37894277-3FB5-490D-9A1D-0A7CD2471ECF}" presName="parTrans" presStyleLbl="bgSibTrans2D1" presStyleIdx="0" presStyleCnt="4"/>
      <dgm:spPr/>
    </dgm:pt>
    <dgm:pt modelId="{EAE43BE9-CF8F-4987-BB82-F24744752827}" type="pres">
      <dgm:prSet presAssocID="{15B85F3E-12AF-441C-B906-4983CB292735}" presName="node" presStyleLbl="node1" presStyleIdx="0" presStyleCnt="4">
        <dgm:presLayoutVars>
          <dgm:bulletEnabled val="1"/>
        </dgm:presLayoutVars>
      </dgm:prSet>
      <dgm:spPr/>
    </dgm:pt>
    <dgm:pt modelId="{8DADADA6-BE60-43E0-9A41-39AE0E37D1B4}" type="pres">
      <dgm:prSet presAssocID="{4CCFB295-3C9B-4759-A88B-C84F7085B00F}" presName="parTrans" presStyleLbl="bgSibTrans2D1" presStyleIdx="1" presStyleCnt="4"/>
      <dgm:spPr/>
    </dgm:pt>
    <dgm:pt modelId="{63E0B310-6814-45C8-886D-DE4867EC433B}" type="pres">
      <dgm:prSet presAssocID="{DBA9A20C-584F-4818-A01D-72C46F2104D1}" presName="node" presStyleLbl="node1" presStyleIdx="1" presStyleCnt="4">
        <dgm:presLayoutVars>
          <dgm:bulletEnabled val="1"/>
        </dgm:presLayoutVars>
      </dgm:prSet>
      <dgm:spPr/>
    </dgm:pt>
    <dgm:pt modelId="{713CC988-9DB8-41B6-ABC5-3203DCE910B0}" type="pres">
      <dgm:prSet presAssocID="{C9826592-2D5B-4C93-9A03-9A9A19A86517}" presName="parTrans" presStyleLbl="bgSibTrans2D1" presStyleIdx="2" presStyleCnt="4"/>
      <dgm:spPr/>
    </dgm:pt>
    <dgm:pt modelId="{D8B08474-6B1F-4A58-A1A1-3DBD48BE2934}" type="pres">
      <dgm:prSet presAssocID="{FCB65DC3-568D-4D45-AF4D-976AECCE56EA}" presName="node" presStyleLbl="node1" presStyleIdx="2" presStyleCnt="4">
        <dgm:presLayoutVars>
          <dgm:bulletEnabled val="1"/>
        </dgm:presLayoutVars>
      </dgm:prSet>
      <dgm:spPr/>
    </dgm:pt>
    <dgm:pt modelId="{00EF96EF-A954-45B3-A7F8-806C0571A80B}" type="pres">
      <dgm:prSet presAssocID="{81B41DBB-C187-4A75-9492-AA3E7A923468}" presName="parTrans" presStyleLbl="bgSibTrans2D1" presStyleIdx="3" presStyleCnt="4"/>
      <dgm:spPr/>
    </dgm:pt>
    <dgm:pt modelId="{E564E9AD-F831-4FAE-901F-EA69C5172332}" type="pres">
      <dgm:prSet presAssocID="{66D371A5-D040-4B78-93F4-D15046F70828}" presName="node" presStyleLbl="node1" presStyleIdx="3" presStyleCnt="4">
        <dgm:presLayoutVars>
          <dgm:bulletEnabled val="1"/>
        </dgm:presLayoutVars>
      </dgm:prSet>
      <dgm:spPr/>
    </dgm:pt>
  </dgm:ptLst>
  <dgm:cxnLst>
    <dgm:cxn modelId="{A3F73315-6E32-45E3-96F9-019B5CCD480A}" type="presOf" srcId="{81B41DBB-C187-4A75-9492-AA3E7A923468}" destId="{00EF96EF-A954-45B3-A7F8-806C0571A80B}" srcOrd="0" destOrd="0" presId="urn:microsoft.com/office/officeart/2005/8/layout/radial4"/>
    <dgm:cxn modelId="{998EA61A-F010-405B-84A9-345C928BF1A4}" srcId="{41079760-8612-42EB-BE4C-153705AC37ED}" destId="{DBA9A20C-584F-4818-A01D-72C46F2104D1}" srcOrd="1" destOrd="0" parTransId="{4CCFB295-3C9B-4759-A88B-C84F7085B00F}" sibTransId="{48F09CC1-AA97-463F-9114-00CD18F274D1}"/>
    <dgm:cxn modelId="{821FC11A-E778-4731-8D25-835DAADB031A}" srcId="{41079760-8612-42EB-BE4C-153705AC37ED}" destId="{15B85F3E-12AF-441C-B906-4983CB292735}" srcOrd="0" destOrd="0" parTransId="{37894277-3FB5-490D-9A1D-0A7CD2471ECF}" sibTransId="{2D0271FA-52C3-482A-AF41-66C098E8182E}"/>
    <dgm:cxn modelId="{FED5CB1C-2C8F-4B85-A883-FA9B009ECAFD}" type="presOf" srcId="{DBA9A20C-584F-4818-A01D-72C46F2104D1}" destId="{63E0B310-6814-45C8-886D-DE4867EC433B}" srcOrd="0" destOrd="0" presId="urn:microsoft.com/office/officeart/2005/8/layout/radial4"/>
    <dgm:cxn modelId="{83501D69-FC09-4AE2-B5EF-89A094DC7B4E}" srcId="{24C75294-AEB2-4649-B4D1-6B8C55233666}" destId="{41079760-8612-42EB-BE4C-153705AC37ED}" srcOrd="0" destOrd="0" parTransId="{05E4EA05-F85B-49BA-9FA5-7335F79BAF5F}" sibTransId="{808CC77A-C6A2-42B4-B3C9-7C2587F4CBC7}"/>
    <dgm:cxn modelId="{48AABA4B-185C-428F-B376-B7C0696CC911}" srcId="{41079760-8612-42EB-BE4C-153705AC37ED}" destId="{FCB65DC3-568D-4D45-AF4D-976AECCE56EA}" srcOrd="2" destOrd="0" parTransId="{C9826592-2D5B-4C93-9A03-9A9A19A86517}" sibTransId="{22E61703-B8AA-4601-B9AD-0100F944FA95}"/>
    <dgm:cxn modelId="{F9F1D56B-3D50-4BEF-B462-18152B25F398}" type="presOf" srcId="{FCB65DC3-568D-4D45-AF4D-976AECCE56EA}" destId="{D8B08474-6B1F-4A58-A1A1-3DBD48BE2934}" srcOrd="0" destOrd="0" presId="urn:microsoft.com/office/officeart/2005/8/layout/radial4"/>
    <dgm:cxn modelId="{4D079584-18F1-46F4-A904-FC2C38E89065}" srcId="{41079760-8612-42EB-BE4C-153705AC37ED}" destId="{66D371A5-D040-4B78-93F4-D15046F70828}" srcOrd="3" destOrd="0" parTransId="{81B41DBB-C187-4A75-9492-AA3E7A923468}" sibTransId="{2FFCEB8D-0EC4-4502-980A-F1962A4F47DD}"/>
    <dgm:cxn modelId="{8D9DE68B-426B-4F68-9079-FB891AFE11C7}" type="presOf" srcId="{4CCFB295-3C9B-4759-A88B-C84F7085B00F}" destId="{8DADADA6-BE60-43E0-9A41-39AE0E37D1B4}" srcOrd="0" destOrd="0" presId="urn:microsoft.com/office/officeart/2005/8/layout/radial4"/>
    <dgm:cxn modelId="{4A2F2A90-2A00-49B4-B2FF-7AB1939FECF4}" type="presOf" srcId="{66D371A5-D040-4B78-93F4-D15046F70828}" destId="{E564E9AD-F831-4FAE-901F-EA69C5172332}" srcOrd="0" destOrd="0" presId="urn:microsoft.com/office/officeart/2005/8/layout/radial4"/>
    <dgm:cxn modelId="{D2E8A694-9DE3-4254-A2F6-A4ACF1DFBC3C}" type="presOf" srcId="{37894277-3FB5-490D-9A1D-0A7CD2471ECF}" destId="{425D0CC0-26E0-4720-A3EC-0BCAEA0A35AB}" srcOrd="0" destOrd="0" presId="urn:microsoft.com/office/officeart/2005/8/layout/radial4"/>
    <dgm:cxn modelId="{D5C67B9C-FA85-4427-8F5B-09E76BB1C1A1}" type="presOf" srcId="{24C75294-AEB2-4649-B4D1-6B8C55233666}" destId="{9700E699-6BFA-4136-BCB7-3A23BFB494BE}" srcOrd="0" destOrd="0" presId="urn:microsoft.com/office/officeart/2005/8/layout/radial4"/>
    <dgm:cxn modelId="{51E5F4A9-CDAF-410D-B995-9AAC488B9B6B}" type="presOf" srcId="{C9826592-2D5B-4C93-9A03-9A9A19A86517}" destId="{713CC988-9DB8-41B6-ABC5-3203DCE910B0}" srcOrd="0" destOrd="0" presId="urn:microsoft.com/office/officeart/2005/8/layout/radial4"/>
    <dgm:cxn modelId="{CD2D1FD2-2EE3-4F3F-9B38-7F262B7B1238}" type="presOf" srcId="{41079760-8612-42EB-BE4C-153705AC37ED}" destId="{8E71B950-4A84-4276-BD32-BB0F5D6CA3EB}" srcOrd="0" destOrd="0" presId="urn:microsoft.com/office/officeart/2005/8/layout/radial4"/>
    <dgm:cxn modelId="{C4E325F6-73B4-474E-84B7-58008E2EC55A}" type="presOf" srcId="{15B85F3E-12AF-441C-B906-4983CB292735}" destId="{EAE43BE9-CF8F-4987-BB82-F24744752827}" srcOrd="0" destOrd="0" presId="urn:microsoft.com/office/officeart/2005/8/layout/radial4"/>
    <dgm:cxn modelId="{827FCCC7-AE3F-454F-AF27-717F519635B0}" type="presParOf" srcId="{9700E699-6BFA-4136-BCB7-3A23BFB494BE}" destId="{8E71B950-4A84-4276-BD32-BB0F5D6CA3EB}" srcOrd="0" destOrd="0" presId="urn:microsoft.com/office/officeart/2005/8/layout/radial4"/>
    <dgm:cxn modelId="{B42E96CA-5EA6-4F7C-A80E-64AF7860D264}" type="presParOf" srcId="{9700E699-6BFA-4136-BCB7-3A23BFB494BE}" destId="{425D0CC0-26E0-4720-A3EC-0BCAEA0A35AB}" srcOrd="1" destOrd="0" presId="urn:microsoft.com/office/officeart/2005/8/layout/radial4"/>
    <dgm:cxn modelId="{34E1E948-A58D-4012-BA4F-2751FDD7FB51}" type="presParOf" srcId="{9700E699-6BFA-4136-BCB7-3A23BFB494BE}" destId="{EAE43BE9-CF8F-4987-BB82-F24744752827}" srcOrd="2" destOrd="0" presId="urn:microsoft.com/office/officeart/2005/8/layout/radial4"/>
    <dgm:cxn modelId="{0374CDC4-A0C4-4E0C-B89A-943564B03955}" type="presParOf" srcId="{9700E699-6BFA-4136-BCB7-3A23BFB494BE}" destId="{8DADADA6-BE60-43E0-9A41-39AE0E37D1B4}" srcOrd="3" destOrd="0" presId="urn:microsoft.com/office/officeart/2005/8/layout/radial4"/>
    <dgm:cxn modelId="{23B26700-A196-4DB2-B399-491A5B3ADECD}" type="presParOf" srcId="{9700E699-6BFA-4136-BCB7-3A23BFB494BE}" destId="{63E0B310-6814-45C8-886D-DE4867EC433B}" srcOrd="4" destOrd="0" presId="urn:microsoft.com/office/officeart/2005/8/layout/radial4"/>
    <dgm:cxn modelId="{E566421A-C33E-4D6D-BF41-1DDE195934B3}" type="presParOf" srcId="{9700E699-6BFA-4136-BCB7-3A23BFB494BE}" destId="{713CC988-9DB8-41B6-ABC5-3203DCE910B0}" srcOrd="5" destOrd="0" presId="urn:microsoft.com/office/officeart/2005/8/layout/radial4"/>
    <dgm:cxn modelId="{8A73DD6A-222B-4087-BB79-CE6449C7D25E}" type="presParOf" srcId="{9700E699-6BFA-4136-BCB7-3A23BFB494BE}" destId="{D8B08474-6B1F-4A58-A1A1-3DBD48BE2934}" srcOrd="6" destOrd="0" presId="urn:microsoft.com/office/officeart/2005/8/layout/radial4"/>
    <dgm:cxn modelId="{D7565F8B-3155-4193-90FC-3CF11B9CB34D}" type="presParOf" srcId="{9700E699-6BFA-4136-BCB7-3A23BFB494BE}" destId="{00EF96EF-A954-45B3-A7F8-806C0571A80B}" srcOrd="7" destOrd="0" presId="urn:microsoft.com/office/officeart/2005/8/layout/radial4"/>
    <dgm:cxn modelId="{9B8F0B40-BE35-4319-BFA9-B8E20751A32E}" type="presParOf" srcId="{9700E699-6BFA-4136-BCB7-3A23BFB494BE}" destId="{E564E9AD-F831-4FAE-901F-EA69C5172332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1B950-4A84-4276-BD32-BB0F5D6CA3EB}">
      <dsp:nvSpPr>
        <dsp:cNvPr id="0" name=""/>
        <dsp:cNvSpPr/>
      </dsp:nvSpPr>
      <dsp:spPr>
        <a:xfrm>
          <a:off x="3959379" y="2442386"/>
          <a:ext cx="2329211" cy="2329211"/>
        </a:xfrm>
        <a:prstGeom prst="ellipse">
          <a:avLst/>
        </a:prstGeom>
        <a:gradFill rotWithShape="1">
          <a:gsLst>
            <a:gs pos="0">
              <a:schemeClr val="accent2">
                <a:tint val="98000"/>
                <a:satMod val="110000"/>
                <a:lumMod val="104000"/>
              </a:schemeClr>
            </a:gs>
            <a:gs pos="69000">
              <a:schemeClr val="accent2">
                <a:shade val="88000"/>
                <a:satMod val="130000"/>
                <a:lumMod val="92000"/>
              </a:schemeClr>
            </a:gs>
            <a:gs pos="100000">
              <a:schemeClr val="accent2"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self</a:t>
          </a:r>
          <a:endParaRPr lang="en-GB" sz="2800" kern="1200" dirty="0"/>
        </a:p>
      </dsp:txBody>
      <dsp:txXfrm>
        <a:off x="4300484" y="2783491"/>
        <a:ext cx="1647001" cy="1647001"/>
      </dsp:txXfrm>
    </dsp:sp>
    <dsp:sp modelId="{425D0CC0-26E0-4720-A3EC-0BCAEA0A35AB}">
      <dsp:nvSpPr>
        <dsp:cNvPr id="0" name=""/>
        <dsp:cNvSpPr/>
      </dsp:nvSpPr>
      <dsp:spPr>
        <a:xfrm rot="11700000">
          <a:off x="2194659" y="2722798"/>
          <a:ext cx="1736370" cy="6638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E43BE9-CF8F-4987-BB82-F24744752827}">
      <dsp:nvSpPr>
        <dsp:cNvPr id="0" name=""/>
        <dsp:cNvSpPr/>
      </dsp:nvSpPr>
      <dsp:spPr>
        <a:xfrm>
          <a:off x="1117866" y="1944907"/>
          <a:ext cx="2212750" cy="17702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2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Focal actors</a:t>
          </a:r>
          <a:endParaRPr lang="en-GB" sz="2200" kern="1200" dirty="0"/>
        </a:p>
      </dsp:txBody>
      <dsp:txXfrm>
        <a:off x="1169713" y="1996754"/>
        <a:ext cx="2109056" cy="1666506"/>
      </dsp:txXfrm>
    </dsp:sp>
    <dsp:sp modelId="{8DADADA6-BE60-43E0-9A41-39AE0E37D1B4}">
      <dsp:nvSpPr>
        <dsp:cNvPr id="0" name=""/>
        <dsp:cNvSpPr/>
      </dsp:nvSpPr>
      <dsp:spPr>
        <a:xfrm rot="14700000">
          <a:off x="3353995" y="1341154"/>
          <a:ext cx="1736370" cy="6638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E0B310-6814-45C8-886D-DE4867EC433B}">
      <dsp:nvSpPr>
        <dsp:cNvPr id="0" name=""/>
        <dsp:cNvSpPr/>
      </dsp:nvSpPr>
      <dsp:spPr>
        <a:xfrm>
          <a:off x="2748894" y="1124"/>
          <a:ext cx="2212750" cy="17702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2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Connected individuals</a:t>
          </a:r>
          <a:endParaRPr lang="en-GB" sz="2200" kern="1200" dirty="0"/>
        </a:p>
      </dsp:txBody>
      <dsp:txXfrm>
        <a:off x="2800741" y="52971"/>
        <a:ext cx="2109056" cy="1666506"/>
      </dsp:txXfrm>
    </dsp:sp>
    <dsp:sp modelId="{713CC988-9DB8-41B6-ABC5-3203DCE910B0}">
      <dsp:nvSpPr>
        <dsp:cNvPr id="0" name=""/>
        <dsp:cNvSpPr/>
      </dsp:nvSpPr>
      <dsp:spPr>
        <a:xfrm rot="17700000">
          <a:off x="5157603" y="1341154"/>
          <a:ext cx="1736370" cy="6638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08474-6B1F-4A58-A1A1-3DBD48BE2934}">
      <dsp:nvSpPr>
        <dsp:cNvPr id="0" name=""/>
        <dsp:cNvSpPr/>
      </dsp:nvSpPr>
      <dsp:spPr>
        <a:xfrm>
          <a:off x="5286324" y="1124"/>
          <a:ext cx="2212750" cy="17702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2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Organizations</a:t>
          </a:r>
          <a:endParaRPr lang="en-GB" sz="2200" kern="1200" dirty="0"/>
        </a:p>
      </dsp:txBody>
      <dsp:txXfrm>
        <a:off x="5338171" y="52971"/>
        <a:ext cx="2109056" cy="1666506"/>
      </dsp:txXfrm>
    </dsp:sp>
    <dsp:sp modelId="{00EF96EF-A954-45B3-A7F8-806C0571A80B}">
      <dsp:nvSpPr>
        <dsp:cNvPr id="0" name=""/>
        <dsp:cNvSpPr/>
      </dsp:nvSpPr>
      <dsp:spPr>
        <a:xfrm rot="20700000">
          <a:off x="6316940" y="2722798"/>
          <a:ext cx="1736370" cy="66382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4E9AD-F831-4FAE-901F-EA69C5172332}">
      <dsp:nvSpPr>
        <dsp:cNvPr id="0" name=""/>
        <dsp:cNvSpPr/>
      </dsp:nvSpPr>
      <dsp:spPr>
        <a:xfrm>
          <a:off x="6917352" y="1944907"/>
          <a:ext cx="2212750" cy="17702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2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Social systems</a:t>
          </a:r>
          <a:endParaRPr lang="en-GB" sz="2200" kern="1200" dirty="0"/>
        </a:p>
      </dsp:txBody>
      <dsp:txXfrm>
        <a:off x="6969199" y="1996754"/>
        <a:ext cx="2109056" cy="16665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168E0-9B9B-4D40-8855-18316D1F71E1}" type="datetimeFigureOut">
              <a:rPr lang="en-US" smtClean="0"/>
              <a:t>2021-03-04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8CA7B-14EB-4243-BFC1-2EEA76488C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9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32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70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2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799" y="764198"/>
            <a:ext cx="9988053" cy="2541431"/>
          </a:xfrm>
        </p:spPr>
        <p:txBody>
          <a:bodyPr bIns="0" anchor="b">
            <a:normAutofit/>
          </a:bodyPr>
          <a:lstStyle>
            <a:lvl1pPr algn="l">
              <a:defRPr sz="6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31204"/>
            <a:ext cx="99880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B213-0701-437D-AAE7-811429358655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8498" y="291207"/>
            <a:ext cx="5751917" cy="309201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066799" y="3528542"/>
            <a:ext cx="9988053" cy="2662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6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20"/>
            <a:ext cx="9924272" cy="613220"/>
          </a:xfrm>
        </p:spPr>
        <p:txBody>
          <a:bodyPr anchor="b"/>
          <a:lstStyle>
            <a:lvl1pPr>
              <a:defRPr cap="sm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583" y="1521427"/>
            <a:ext cx="9924272" cy="482222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4911-7809-4A09-9D24-6F580D91F571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6569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1130583" y="1469583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E43E5D9-7B03-4804-B25D-015CBD976B1A}"/>
              </a:ext>
            </a:extLst>
          </p:cNvPr>
          <p:cNvSpPr txBox="1"/>
          <p:nvPr userDrawn="1"/>
        </p:nvSpPr>
        <p:spPr>
          <a:xfrm>
            <a:off x="11759184" y="659639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FDBBCED-965D-46CE-A0A1-9292E31BD48D}" type="slidenum">
              <a:rPr lang="en-US" sz="1100" smtClean="0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9951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E5E4A-671A-4B75-9EA8-A5F869A6ABBE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890"/>
            <a:ext cx="9924270" cy="594248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556" y="1481535"/>
            <a:ext cx="4946443" cy="45715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2480" y="1489695"/>
            <a:ext cx="4946443" cy="4562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517E-CC37-438A-89C5-A00637C44386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9556" y="329308"/>
            <a:ext cx="6240859" cy="30532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1149556" y="1444416"/>
            <a:ext cx="99118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18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163"/>
            <a:ext cx="9924270" cy="1056319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487" y="2009685"/>
            <a:ext cx="482181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4486" y="2814405"/>
            <a:ext cx="4821813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701" y="2023003"/>
            <a:ext cx="482181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5701" y="2821491"/>
            <a:ext cx="4821813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F1A7-01F5-49F9-A26B-3851AF715A51}" type="datetime1">
              <a:rPr lang="en-US" smtClean="0"/>
              <a:t>2021-03-04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1130583" y="1847088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1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19"/>
            <a:ext cx="9924272" cy="580343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34D5-4F40-4FA2-8E86-230FE1FD80B3}" type="datetime1">
              <a:rPr lang="en-US" smtClean="0"/>
              <a:t>2021-03-04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1130583" y="1427638"/>
            <a:ext cx="9930835" cy="666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90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94AC-1430-44AD-BAAA-7AB090F855D2}" type="datetime1">
              <a:rPr lang="en-US" smtClean="0"/>
              <a:t>2021-03-04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3490" y="6473152"/>
            <a:ext cx="491490" cy="38484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6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AE8BB-95FD-48B2-8DC1-CCC99416FF57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80B71F-4A03-4FF8-A8EB-3B8113DE6E6D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32474" y="6527460"/>
            <a:ext cx="471205" cy="330540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0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EAC94-616B-4B8F-9EFA-EDA56B10A8D5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9817" y="6489480"/>
            <a:ext cx="515983" cy="368520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D36D-518B-455A-9214-94F15F6250A7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bg1">
                <a:lumMod val="95000"/>
              </a:schemeClr>
            </a:gs>
            <a:gs pos="100000">
              <a:schemeClr val="bg2">
                <a:shade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05201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7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1535186"/>
            <a:ext cx="9603275" cy="468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1DBA2-5915-4212-969F-A874BCCC4091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CCDE9F-FFA9-48D8-9C06-6ED1DFF3D2A3}"/>
              </a:ext>
            </a:extLst>
          </p:cNvPr>
          <p:cNvSpPr txBox="1"/>
          <p:nvPr userDrawn="1"/>
        </p:nvSpPr>
        <p:spPr>
          <a:xfrm>
            <a:off x="11759184" y="659639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FDBBCED-965D-46CE-A0A1-9292E31BD48D}" type="slidenum">
              <a:rPr lang="en-US" sz="1100" smtClean="0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1101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sm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231647-A04E-4157-97AE-9DBE66FA66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Self Work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64CBC7C-4954-4147-B4F1-56C6B05D9D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F33207-A33A-4636-8824-5C3F56FB020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01463" y="6473825"/>
            <a:ext cx="490537" cy="384175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8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520E-3CFB-4A50-A760-D4AC2A76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history of the 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DC3D5-F16B-4F33-AD62-F641649C5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Medieval</a:t>
            </a:r>
          </a:p>
          <a:p>
            <a:pPr lvl="1"/>
            <a:r>
              <a:rPr lang="en-US" dirty="0"/>
              <a:t>A person was their role in society</a:t>
            </a:r>
          </a:p>
          <a:p>
            <a:r>
              <a:rPr lang="en-US" dirty="0"/>
              <a:t>The modern self</a:t>
            </a:r>
          </a:p>
          <a:p>
            <a:pPr lvl="1"/>
            <a:r>
              <a:rPr lang="en-US" dirty="0"/>
              <a:t>A reflexive project</a:t>
            </a:r>
          </a:p>
          <a:p>
            <a:pPr lvl="1"/>
            <a:r>
              <a:rPr lang="en-US" dirty="0"/>
              <a:t>Interiorization</a:t>
            </a:r>
          </a:p>
          <a:p>
            <a:pPr lvl="1"/>
            <a:r>
              <a:rPr lang="en-US" dirty="0"/>
              <a:t>Authenticity</a:t>
            </a:r>
          </a:p>
          <a:p>
            <a:r>
              <a:rPr lang="en-US" dirty="0"/>
              <a:t>The postmodern self</a:t>
            </a:r>
          </a:p>
          <a:p>
            <a:pPr lvl="1"/>
            <a:r>
              <a:rPr lang="en-US" dirty="0"/>
              <a:t>Saturation – a plurality of “I”s</a:t>
            </a:r>
          </a:p>
          <a:p>
            <a:pPr lvl="1"/>
            <a:r>
              <a:rPr lang="en-US" dirty="0"/>
              <a:t>Locally rooted</a:t>
            </a:r>
          </a:p>
          <a:p>
            <a:pPr lvl="1"/>
            <a:r>
              <a:rPr lang="en-US" dirty="0"/>
              <a:t>Transformational</a:t>
            </a:r>
          </a:p>
        </p:txBody>
      </p:sp>
    </p:spTree>
    <p:extLst>
      <p:ext uri="{BB962C8B-B14F-4D97-AF65-F5344CB8AC3E}">
        <p14:creationId xmlns:p14="http://schemas.microsoft.com/office/powerpoint/2010/main" val="257775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6E29C9-7A2E-4CA1-B28F-E88A9BE4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Rachel Dolezal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A2126C-D0A6-41D8-944F-E69631A64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800" y="1489695"/>
            <a:ext cx="5801123" cy="5107048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Former college instructor; former National Association for the Advancement of Colored People (NAACP) chapter president, </a:t>
            </a:r>
          </a:p>
          <a:p>
            <a:r>
              <a:rPr lang="en-US" sz="2000" dirty="0"/>
              <a:t>Parents publicly stated she was a white person passing as black. </a:t>
            </a:r>
          </a:p>
          <a:p>
            <a:r>
              <a:rPr lang="en-US" sz="2000" dirty="0"/>
              <a:t>Dolezal had reported to police and local news media that she had been the victim of race-related hate crimes. </a:t>
            </a:r>
          </a:p>
          <a:p>
            <a:r>
              <a:rPr lang="en-US" sz="2000" dirty="0"/>
              <a:t>Resigned from the NAACP position</a:t>
            </a:r>
          </a:p>
          <a:p>
            <a:r>
              <a:rPr lang="en-US" sz="2000" dirty="0"/>
              <a:t>Dismissed from her position as an instructor in Africana Studies at Eastern Washington University</a:t>
            </a:r>
          </a:p>
          <a:p>
            <a:r>
              <a:rPr lang="en-US" sz="2000" dirty="0"/>
              <a:t>2015, Dolezal: she was “born white to white parents” but self-identified as black.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2C785-788C-49DF-9AE0-12C8CFDCB10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83" y="1568224"/>
            <a:ext cx="399954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36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C40F-F400-4615-AF33-D711096B4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 of self work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D9FFE8-4C1C-48C5-927F-5620D9846A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427276"/>
              </p:ext>
            </p:extLst>
          </p:nvPr>
        </p:nvGraphicFramePr>
        <p:xfrm>
          <a:off x="1215484" y="2085278"/>
          <a:ext cx="10247970" cy="4772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864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88AE-53FE-45F6-8A5D-124F960B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Emotion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B002F-8962-44AF-812A-8058BA054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3" y="1521427"/>
            <a:ext cx="7397184" cy="4822223"/>
          </a:xfrm>
        </p:spPr>
        <p:txBody>
          <a:bodyPr>
            <a:normAutofit/>
          </a:bodyPr>
          <a:lstStyle/>
          <a:p>
            <a:r>
              <a:rPr lang="en-US" dirty="0"/>
              <a:t>"the act of trying to change in degree or quality an emotion or feeling” (Arlie Hochschild, 1979)</a:t>
            </a:r>
          </a:p>
          <a:p>
            <a:r>
              <a:rPr lang="en-US" dirty="0"/>
              <a:t>Potentially commoditized </a:t>
            </a:r>
            <a:r>
              <a:rPr lang="en-US" dirty="0">
                <a:sym typeface="Wingdings" panose="05000000000000000000" pitchFamily="2" charset="2"/>
              </a:rPr>
              <a:t> emotional </a:t>
            </a:r>
            <a:r>
              <a:rPr lang="en-US" dirty="0" err="1">
                <a:sym typeface="Wingdings" panose="05000000000000000000" pitchFamily="2" charset="2"/>
              </a:rPr>
              <a:t>labour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Organizational research: the impact of emotion rules</a:t>
            </a:r>
          </a:p>
          <a:p>
            <a:r>
              <a:rPr lang="en-US" dirty="0"/>
              <a:t>Conceptualized as self work</a:t>
            </a:r>
          </a:p>
          <a:p>
            <a:pPr lvl="1"/>
            <a:r>
              <a:rPr lang="en-US" dirty="0"/>
              <a:t>Attached to a broader project – constructing selves</a:t>
            </a:r>
          </a:p>
        </p:txBody>
      </p:sp>
      <p:pic>
        <p:nvPicPr>
          <p:cNvPr id="2050" name="Picture 2" descr="The Managed Heart: Commercialization of Human Feeling">
            <a:extLst>
              <a:ext uri="{FF2B5EF4-FFF2-40B4-BE49-F238E27FC236}">
                <a16:creationId xmlns:a16="http://schemas.microsoft.com/office/drawing/2014/main" id="{2100BCBB-9F21-4EDC-AC3C-1C4E4098B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767" y="1526573"/>
            <a:ext cx="25336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58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88AE-53FE-45F6-8A5D-124F960B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Career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B002F-8962-44AF-812A-8058BA054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2" y="1521427"/>
            <a:ext cx="5620091" cy="51515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From careers as sequences and experiences, to careers as socially constructed</a:t>
            </a:r>
          </a:p>
          <a:p>
            <a:endParaRPr lang="en-US" dirty="0"/>
          </a:p>
          <a:p>
            <a:r>
              <a:rPr lang="en-US" dirty="0"/>
              <a:t>Career agency – boundaryless careers, gig economy, side hustles</a:t>
            </a:r>
          </a:p>
          <a:p>
            <a:endParaRPr lang="en-US" dirty="0"/>
          </a:p>
          <a:p>
            <a:r>
              <a:rPr lang="en-US" dirty="0"/>
              <a:t>Conceptualized as self work</a:t>
            </a:r>
          </a:p>
          <a:p>
            <a:pPr lvl="1"/>
            <a:r>
              <a:rPr lang="en-US" dirty="0"/>
              <a:t>Research opportunity </a:t>
            </a:r>
          </a:p>
          <a:p>
            <a:pPr lvl="1"/>
            <a:r>
              <a:rPr lang="en-US" dirty="0"/>
              <a:t>Deeply and broadly embedded</a:t>
            </a:r>
          </a:p>
        </p:txBody>
      </p:sp>
      <p:pic>
        <p:nvPicPr>
          <p:cNvPr id="4098" name="Picture 2" descr="Rewarding career: Five ways to build a rewarding career - The Economic Times">
            <a:extLst>
              <a:ext uri="{FF2B5EF4-FFF2-40B4-BE49-F238E27FC236}">
                <a16:creationId xmlns:a16="http://schemas.microsoft.com/office/drawing/2014/main" id="{A01D0776-2A02-4FCB-B751-22C6C1CB1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673" y="2242457"/>
            <a:ext cx="4310743" cy="323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066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31E0-97A2-4475-9A69-3BA44B9D9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The politics and ethics of self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770BC-654F-4192-9AE6-575B2501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3" y="1521427"/>
            <a:ext cx="5466160" cy="521683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In breakout rooms with three other participants for 20 minutes: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What forms of self work can you identify in the reading and what actors are engaging in those forms of self work?</a:t>
            </a:r>
          </a:p>
          <a:p>
            <a:pPr marL="457200" lvl="1" indent="0">
              <a:buNone/>
            </a:pPr>
            <a:r>
              <a:rPr lang="en-US" dirty="0"/>
              <a:t>(</a:t>
            </a:r>
            <a:r>
              <a:rPr lang="en-US" i="1" dirty="0"/>
              <a:t>On the </a:t>
            </a:r>
            <a:r>
              <a:rPr lang="en-US" i="1" dirty="0" err="1"/>
              <a:t>Jamboard</a:t>
            </a:r>
            <a:r>
              <a:rPr lang="en-US" dirty="0"/>
              <a:t>: list 1 or 2 interesting forms of self work you identified and who did them)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What questions does this case raise about the moral and ethical limits of self work?</a:t>
            </a:r>
          </a:p>
          <a:p>
            <a:pPr marL="457200" lvl="1" indent="0">
              <a:buNone/>
            </a:pPr>
            <a:r>
              <a:rPr lang="en-US" dirty="0"/>
              <a:t>(</a:t>
            </a:r>
            <a:r>
              <a:rPr lang="en-US" i="1" dirty="0"/>
              <a:t>On the </a:t>
            </a:r>
            <a:r>
              <a:rPr lang="en-US" i="1" dirty="0" err="1"/>
              <a:t>Jamboard</a:t>
            </a:r>
            <a:r>
              <a:rPr lang="en-US" dirty="0"/>
              <a:t>: Write down one question the case raised for you regarding the moral and ethical limits of self work)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622D-07CE-4AE7-8ADC-633EC0610B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41"/>
          <a:stretch/>
        </p:blipFill>
        <p:spPr>
          <a:xfrm>
            <a:off x="6749143" y="1575856"/>
            <a:ext cx="4312274" cy="449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6126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6023</TotalTime>
  <Words>331</Words>
  <Application>Microsoft Office PowerPoint</Application>
  <PresentationFormat>Widescreen</PresentationFormat>
  <Paragraphs>49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Gallery</vt:lpstr>
      <vt:lpstr>Self Work</vt:lpstr>
      <vt:lpstr>A history of the self</vt:lpstr>
      <vt:lpstr>Rachel Dolezal</vt:lpstr>
      <vt:lpstr>Agents of self work</vt:lpstr>
      <vt:lpstr>Emotion work</vt:lpstr>
      <vt:lpstr>Career work</vt:lpstr>
      <vt:lpstr>The politics and ethics of self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Situatedness of Social-Symbolic Work:  Thickening Theories of Social Construction</dc:title>
  <dc:creator>Tom Lawrence</dc:creator>
  <cp:lastModifiedBy>TL</cp:lastModifiedBy>
  <cp:revision>240</cp:revision>
  <dcterms:created xsi:type="dcterms:W3CDTF">2018-12-09T15:32:46Z</dcterms:created>
  <dcterms:modified xsi:type="dcterms:W3CDTF">2021-03-04T09:21:51Z</dcterms:modified>
</cp:coreProperties>
</file>