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310" r:id="rId2"/>
    <p:sldId id="333" r:id="rId3"/>
    <p:sldId id="336" r:id="rId4"/>
    <p:sldId id="351" r:id="rId5"/>
    <p:sldId id="350" r:id="rId6"/>
    <p:sldId id="353" r:id="rId7"/>
    <p:sldId id="258" r:id="rId8"/>
    <p:sldId id="268" r:id="rId9"/>
    <p:sldId id="259" r:id="rId10"/>
    <p:sldId id="288" r:id="rId11"/>
    <p:sldId id="286" r:id="rId12"/>
    <p:sldId id="284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Lawrence" initials="TL" lastIdx="1" clrIdx="0">
    <p:extLst>
      <p:ext uri="{19B8F6BF-5375-455C-9EA6-DF929625EA0E}">
        <p15:presenceInfo xmlns:p15="http://schemas.microsoft.com/office/powerpoint/2012/main" userId="88effc5da61dd3e9" providerId="Windows Live"/>
      </p:ext>
    </p:extLst>
  </p:cmAuthor>
  <p:cmAuthor id="2" name="TL" initials="TL" lastIdx="10" clrIdx="1">
    <p:extLst>
      <p:ext uri="{19B8F6BF-5375-455C-9EA6-DF929625EA0E}">
        <p15:presenceInfo xmlns:p15="http://schemas.microsoft.com/office/powerpoint/2012/main" userId="T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7E9"/>
    <a:srgbClr val="E6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51455" autoAdjust="0"/>
  </p:normalViewPr>
  <p:slideViewPr>
    <p:cSldViewPr snapToGrid="0">
      <p:cViewPr varScale="1">
        <p:scale>
          <a:sx n="67" d="100"/>
          <a:sy n="67" d="100"/>
        </p:scale>
        <p:origin x="2342" y="43"/>
      </p:cViewPr>
      <p:guideLst>
        <p:guide orient="horz" pos="2160"/>
        <p:guide pos="7152"/>
      </p:guideLst>
    </p:cSldViewPr>
  </p:slideViewPr>
  <p:outlineViewPr>
    <p:cViewPr>
      <p:scale>
        <a:sx n="33" d="100"/>
        <a:sy n="33" d="100"/>
      </p:scale>
      <p:origin x="0" y="-75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2-17T13:34:22.407" idx="4">
    <p:pos x="10" y="10"/>
    <p:text>We should remember to put our slides (or PDFs?) on the social-symbolic work website along with links to the videos and the syllabus.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2-17T13:35:46.886" idx="6">
    <p:pos x="10" y="10"/>
    <p:text>Necessary?</p:text>
    <p:extLst>
      <p:ext uri="{C676402C-5697-4E1C-873F-D02D1690AC5C}">
        <p15:threadingInfo xmlns:p15="http://schemas.microsoft.com/office/powerpoint/2012/main" timeZoneBias="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C57B2-6D18-43DB-BF3F-B97CAC331F2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6F9F24-3373-490F-AF21-8EB9119AF933}">
      <dgm:prSet custT="1"/>
      <dgm:spPr/>
      <dgm:t>
        <a:bodyPr/>
        <a:lstStyle/>
        <a:p>
          <a:pPr rtl="0"/>
          <a:r>
            <a:rPr lang="en-US" sz="2800" dirty="0"/>
            <a:t>Self work</a:t>
          </a:r>
        </a:p>
      </dgm:t>
    </dgm:pt>
    <dgm:pt modelId="{6F712F12-B385-4499-92D6-90951AAFD846}" type="parTrans" cxnId="{55361413-B5C8-43C3-9CDE-1C3277B53D18}">
      <dgm:prSet/>
      <dgm:spPr/>
      <dgm:t>
        <a:bodyPr/>
        <a:lstStyle/>
        <a:p>
          <a:endParaRPr lang="en-US"/>
        </a:p>
      </dgm:t>
    </dgm:pt>
    <dgm:pt modelId="{E8B574EF-DBF0-4202-8712-D8194966412B}" type="sibTrans" cxnId="{55361413-B5C8-43C3-9CDE-1C3277B53D18}">
      <dgm:prSet/>
      <dgm:spPr/>
      <dgm:t>
        <a:bodyPr/>
        <a:lstStyle/>
        <a:p>
          <a:endParaRPr lang="en-US"/>
        </a:p>
      </dgm:t>
    </dgm:pt>
    <dgm:pt modelId="{3B1E79D0-BD8E-48D2-9E8E-1384F7A686D2}">
      <dgm:prSet custT="1"/>
      <dgm:spPr/>
      <dgm:t>
        <a:bodyPr/>
        <a:lstStyle/>
        <a:p>
          <a:pPr rtl="0"/>
          <a:r>
            <a:rPr lang="en-US" sz="2300" dirty="0"/>
            <a:t>Emotion work</a:t>
          </a:r>
        </a:p>
      </dgm:t>
    </dgm:pt>
    <dgm:pt modelId="{12FC020D-5A93-40C9-A8F3-F72D1E86BEBF}" type="parTrans" cxnId="{94F5AE41-A84C-43B8-AB64-459F2983DDEE}">
      <dgm:prSet/>
      <dgm:spPr/>
      <dgm:t>
        <a:bodyPr/>
        <a:lstStyle/>
        <a:p>
          <a:endParaRPr lang="en-US"/>
        </a:p>
      </dgm:t>
    </dgm:pt>
    <dgm:pt modelId="{A312042F-11BD-4C56-9D8C-5E0EF40FFF2B}" type="sibTrans" cxnId="{94F5AE41-A84C-43B8-AB64-459F2983DDEE}">
      <dgm:prSet/>
      <dgm:spPr/>
      <dgm:t>
        <a:bodyPr/>
        <a:lstStyle/>
        <a:p>
          <a:endParaRPr lang="en-US"/>
        </a:p>
      </dgm:t>
    </dgm:pt>
    <dgm:pt modelId="{C90808F0-F379-4A3E-9C30-813CCD9707C0}">
      <dgm:prSet custT="1"/>
      <dgm:spPr/>
      <dgm:t>
        <a:bodyPr/>
        <a:lstStyle/>
        <a:p>
          <a:pPr rtl="0"/>
          <a:r>
            <a:rPr lang="en-US" sz="2300"/>
            <a:t>Identity work</a:t>
          </a:r>
        </a:p>
      </dgm:t>
    </dgm:pt>
    <dgm:pt modelId="{EC639134-F95C-416A-BAA2-FF1F43E18547}" type="parTrans" cxnId="{6311FA97-E8B8-4B72-BBCE-41FDD2D81993}">
      <dgm:prSet/>
      <dgm:spPr/>
      <dgm:t>
        <a:bodyPr/>
        <a:lstStyle/>
        <a:p>
          <a:endParaRPr lang="en-US"/>
        </a:p>
      </dgm:t>
    </dgm:pt>
    <dgm:pt modelId="{6F2F9F08-4DBD-4D9A-910E-60B31E6813CA}" type="sibTrans" cxnId="{6311FA97-E8B8-4B72-BBCE-41FDD2D81993}">
      <dgm:prSet/>
      <dgm:spPr/>
      <dgm:t>
        <a:bodyPr/>
        <a:lstStyle/>
        <a:p>
          <a:endParaRPr lang="en-US"/>
        </a:p>
      </dgm:t>
    </dgm:pt>
    <dgm:pt modelId="{B50C5E97-278D-444F-8BDC-EC50763599C7}">
      <dgm:prSet custT="1"/>
      <dgm:spPr/>
      <dgm:t>
        <a:bodyPr/>
        <a:lstStyle/>
        <a:p>
          <a:pPr rtl="0"/>
          <a:r>
            <a:rPr lang="en-US" sz="2300"/>
            <a:t>Career work</a:t>
          </a:r>
        </a:p>
      </dgm:t>
    </dgm:pt>
    <dgm:pt modelId="{B64F9576-3C66-455C-8950-67EDBFCF7853}" type="parTrans" cxnId="{4D65565B-61B8-4BFE-89F9-3F85DDEBFD76}">
      <dgm:prSet/>
      <dgm:spPr/>
      <dgm:t>
        <a:bodyPr/>
        <a:lstStyle/>
        <a:p>
          <a:endParaRPr lang="en-US"/>
        </a:p>
      </dgm:t>
    </dgm:pt>
    <dgm:pt modelId="{CFED73AF-B758-4483-ADE5-D71566DFC583}" type="sibTrans" cxnId="{4D65565B-61B8-4BFE-89F9-3F85DDEBFD76}">
      <dgm:prSet/>
      <dgm:spPr/>
      <dgm:t>
        <a:bodyPr/>
        <a:lstStyle/>
        <a:p>
          <a:endParaRPr lang="en-US"/>
        </a:p>
      </dgm:t>
    </dgm:pt>
    <dgm:pt modelId="{0D8D3E71-813D-4158-BA9D-7B6212F2AB8A}">
      <dgm:prSet custT="1"/>
      <dgm:spPr/>
      <dgm:t>
        <a:bodyPr/>
        <a:lstStyle/>
        <a:p>
          <a:pPr rtl="0"/>
          <a:r>
            <a:rPr lang="en-US" sz="2800" dirty="0"/>
            <a:t>Organization work</a:t>
          </a:r>
        </a:p>
      </dgm:t>
    </dgm:pt>
    <dgm:pt modelId="{53EA7D1D-EE32-4A68-AA21-8C4383AC4BC4}" type="parTrans" cxnId="{4BA2AEE2-4308-4890-8726-D0DBDA5F0520}">
      <dgm:prSet/>
      <dgm:spPr/>
      <dgm:t>
        <a:bodyPr/>
        <a:lstStyle/>
        <a:p>
          <a:endParaRPr lang="en-US"/>
        </a:p>
      </dgm:t>
    </dgm:pt>
    <dgm:pt modelId="{A16EF780-B5E3-4F57-8911-30381FCBBAE6}" type="sibTrans" cxnId="{4BA2AEE2-4308-4890-8726-D0DBDA5F0520}">
      <dgm:prSet/>
      <dgm:spPr/>
      <dgm:t>
        <a:bodyPr/>
        <a:lstStyle/>
        <a:p>
          <a:endParaRPr lang="en-US"/>
        </a:p>
      </dgm:t>
    </dgm:pt>
    <dgm:pt modelId="{AC84C8B5-A3B3-4371-AC8D-6F8017A8F3CA}">
      <dgm:prSet custT="1"/>
      <dgm:spPr/>
      <dgm:t>
        <a:bodyPr/>
        <a:lstStyle/>
        <a:p>
          <a:pPr rtl="0"/>
          <a:r>
            <a:rPr lang="en-US" sz="2300" dirty="0"/>
            <a:t>Strategy work</a:t>
          </a:r>
        </a:p>
      </dgm:t>
    </dgm:pt>
    <dgm:pt modelId="{6F2E55CA-D8A9-4483-9A4C-E2571DA635D4}" type="parTrans" cxnId="{0EC0B1CB-A8E5-4815-952C-2BD66CF1D65B}">
      <dgm:prSet/>
      <dgm:spPr/>
      <dgm:t>
        <a:bodyPr/>
        <a:lstStyle/>
        <a:p>
          <a:endParaRPr lang="en-US"/>
        </a:p>
      </dgm:t>
    </dgm:pt>
    <dgm:pt modelId="{2EE44C88-1E8B-477C-9A1F-C6A952E4A916}" type="sibTrans" cxnId="{0EC0B1CB-A8E5-4815-952C-2BD66CF1D65B}">
      <dgm:prSet/>
      <dgm:spPr/>
      <dgm:t>
        <a:bodyPr/>
        <a:lstStyle/>
        <a:p>
          <a:endParaRPr lang="en-US"/>
        </a:p>
      </dgm:t>
    </dgm:pt>
    <dgm:pt modelId="{B444E185-8E1A-4D86-93F6-279E37C406BF}">
      <dgm:prSet custT="1"/>
      <dgm:spPr/>
      <dgm:t>
        <a:bodyPr/>
        <a:lstStyle/>
        <a:p>
          <a:pPr rtl="0"/>
          <a:r>
            <a:rPr lang="en-US" sz="2300" dirty="0"/>
            <a:t>Boundary work</a:t>
          </a:r>
        </a:p>
      </dgm:t>
    </dgm:pt>
    <dgm:pt modelId="{AE035AEA-6DBB-4834-A230-E101196A8199}" type="parTrans" cxnId="{54769699-54CA-48CA-8089-077E6723F274}">
      <dgm:prSet/>
      <dgm:spPr/>
      <dgm:t>
        <a:bodyPr/>
        <a:lstStyle/>
        <a:p>
          <a:endParaRPr lang="en-US"/>
        </a:p>
      </dgm:t>
    </dgm:pt>
    <dgm:pt modelId="{33941F5D-1631-42E1-84F3-764ABC1AA97A}" type="sibTrans" cxnId="{54769699-54CA-48CA-8089-077E6723F274}">
      <dgm:prSet/>
      <dgm:spPr/>
      <dgm:t>
        <a:bodyPr/>
        <a:lstStyle/>
        <a:p>
          <a:endParaRPr lang="en-US"/>
        </a:p>
      </dgm:t>
    </dgm:pt>
    <dgm:pt modelId="{CB8D1EEE-DB5F-4CB8-AE7E-1967D7214086}">
      <dgm:prSet custT="1"/>
      <dgm:spPr/>
      <dgm:t>
        <a:bodyPr/>
        <a:lstStyle/>
        <a:p>
          <a:pPr rtl="0"/>
          <a:r>
            <a:rPr lang="en-US" sz="2300" dirty="0"/>
            <a:t>Technology work</a:t>
          </a:r>
        </a:p>
      </dgm:t>
    </dgm:pt>
    <dgm:pt modelId="{29934D6B-608D-4E6E-894E-5734A0AF564E}" type="parTrans" cxnId="{BE42EFD5-91AD-4D3E-B562-1A4426F9B853}">
      <dgm:prSet/>
      <dgm:spPr/>
      <dgm:t>
        <a:bodyPr/>
        <a:lstStyle/>
        <a:p>
          <a:endParaRPr lang="en-US"/>
        </a:p>
      </dgm:t>
    </dgm:pt>
    <dgm:pt modelId="{89531FB6-6B04-4731-9C17-81FF8EC273A5}" type="sibTrans" cxnId="{BE42EFD5-91AD-4D3E-B562-1A4426F9B853}">
      <dgm:prSet/>
      <dgm:spPr/>
      <dgm:t>
        <a:bodyPr/>
        <a:lstStyle/>
        <a:p>
          <a:endParaRPr lang="en-US"/>
        </a:p>
      </dgm:t>
    </dgm:pt>
    <dgm:pt modelId="{1CC7DC2E-804B-4790-BE0C-5221DDD67B45}">
      <dgm:prSet custT="1"/>
      <dgm:spPr/>
      <dgm:t>
        <a:bodyPr/>
        <a:lstStyle/>
        <a:p>
          <a:pPr rtl="0"/>
          <a:r>
            <a:rPr lang="en-US" sz="2800" dirty="0"/>
            <a:t>Institutional work</a:t>
          </a:r>
        </a:p>
      </dgm:t>
    </dgm:pt>
    <dgm:pt modelId="{33D17FB8-B474-441A-ACFE-48798A804772}" type="parTrans" cxnId="{B70758B3-7BB6-4C23-9AA1-BBCBB7BFCC0D}">
      <dgm:prSet/>
      <dgm:spPr/>
      <dgm:t>
        <a:bodyPr/>
        <a:lstStyle/>
        <a:p>
          <a:endParaRPr lang="en-US"/>
        </a:p>
      </dgm:t>
    </dgm:pt>
    <dgm:pt modelId="{267C7083-83C2-4816-8E95-662E87FAED02}" type="sibTrans" cxnId="{B70758B3-7BB6-4C23-9AA1-BBCBB7BFCC0D}">
      <dgm:prSet/>
      <dgm:spPr/>
      <dgm:t>
        <a:bodyPr/>
        <a:lstStyle/>
        <a:p>
          <a:endParaRPr lang="en-US"/>
        </a:p>
      </dgm:t>
    </dgm:pt>
    <dgm:pt modelId="{135E6446-176A-48BF-BCD3-D6DE88D62F3D}">
      <dgm:prSet custT="1"/>
      <dgm:spPr/>
      <dgm:t>
        <a:bodyPr/>
        <a:lstStyle/>
        <a:p>
          <a:pPr rtl="0"/>
          <a:r>
            <a:rPr lang="en-US" sz="2300" dirty="0"/>
            <a:t>Practice work</a:t>
          </a:r>
        </a:p>
      </dgm:t>
    </dgm:pt>
    <dgm:pt modelId="{6EC9CDEB-3D76-4A13-97E2-DD90F692DF7D}" type="parTrans" cxnId="{350A2D8E-7331-47CF-9B21-A30871F2567F}">
      <dgm:prSet/>
      <dgm:spPr/>
      <dgm:t>
        <a:bodyPr/>
        <a:lstStyle/>
        <a:p>
          <a:endParaRPr lang="en-US"/>
        </a:p>
      </dgm:t>
    </dgm:pt>
    <dgm:pt modelId="{33B45F02-F786-45AD-9277-A9741C493159}" type="sibTrans" cxnId="{350A2D8E-7331-47CF-9B21-A30871F2567F}">
      <dgm:prSet/>
      <dgm:spPr/>
      <dgm:t>
        <a:bodyPr/>
        <a:lstStyle/>
        <a:p>
          <a:endParaRPr lang="en-US"/>
        </a:p>
      </dgm:t>
    </dgm:pt>
    <dgm:pt modelId="{0452661C-4F19-43EB-AA0D-5AC6713EB8A1}">
      <dgm:prSet custT="1"/>
      <dgm:spPr/>
      <dgm:t>
        <a:bodyPr/>
        <a:lstStyle/>
        <a:p>
          <a:pPr rtl="0"/>
          <a:r>
            <a:rPr lang="en-US" sz="2300" dirty="0"/>
            <a:t>Category work</a:t>
          </a:r>
        </a:p>
      </dgm:t>
    </dgm:pt>
    <dgm:pt modelId="{61335E74-6B53-40C3-99FF-7E184891D1D9}" type="parTrans" cxnId="{0D3CF52A-35CA-416D-8513-7B402D4DD079}">
      <dgm:prSet/>
      <dgm:spPr/>
      <dgm:t>
        <a:bodyPr/>
        <a:lstStyle/>
        <a:p>
          <a:endParaRPr lang="en-US"/>
        </a:p>
      </dgm:t>
    </dgm:pt>
    <dgm:pt modelId="{A0C2C8FB-77DC-4048-B68C-5B242D300A90}" type="sibTrans" cxnId="{0D3CF52A-35CA-416D-8513-7B402D4DD079}">
      <dgm:prSet/>
      <dgm:spPr/>
      <dgm:t>
        <a:bodyPr/>
        <a:lstStyle/>
        <a:p>
          <a:endParaRPr lang="en-US"/>
        </a:p>
      </dgm:t>
    </dgm:pt>
    <dgm:pt modelId="{7609B6E6-5C8A-4AEA-A400-CD797F038350}" type="pres">
      <dgm:prSet presAssocID="{151C57B2-6D18-43DB-BF3F-B97CAC331F21}" presName="Name0" presStyleCnt="0">
        <dgm:presLayoutVars>
          <dgm:dir/>
          <dgm:animLvl val="lvl"/>
          <dgm:resizeHandles val="exact"/>
        </dgm:presLayoutVars>
      </dgm:prSet>
      <dgm:spPr/>
    </dgm:pt>
    <dgm:pt modelId="{E852CD7C-4034-432E-8B6D-BBD86924E28F}" type="pres">
      <dgm:prSet presAssocID="{3C6F9F24-3373-490F-AF21-8EB9119AF933}" presName="linNode" presStyleCnt="0"/>
      <dgm:spPr/>
    </dgm:pt>
    <dgm:pt modelId="{ECC01729-94F5-40DD-B486-33C0091C55B8}" type="pres">
      <dgm:prSet presAssocID="{3C6F9F24-3373-490F-AF21-8EB9119AF93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14725FE-23B5-4C4C-A733-E7DE727A5FBC}" type="pres">
      <dgm:prSet presAssocID="{3C6F9F24-3373-490F-AF21-8EB9119AF933}" presName="descendantText" presStyleLbl="alignAccFollowNode1" presStyleIdx="0" presStyleCnt="3" custLinFactNeighborX="0" custLinFactNeighborY="0">
        <dgm:presLayoutVars>
          <dgm:bulletEnabled val="1"/>
        </dgm:presLayoutVars>
      </dgm:prSet>
      <dgm:spPr/>
    </dgm:pt>
    <dgm:pt modelId="{80741B0A-F8AD-4AB8-A8E5-657F91E4512F}" type="pres">
      <dgm:prSet presAssocID="{E8B574EF-DBF0-4202-8712-D8194966412B}" presName="sp" presStyleCnt="0"/>
      <dgm:spPr/>
    </dgm:pt>
    <dgm:pt modelId="{98C1BFA5-7BD7-40C7-B27B-C5265E374514}" type="pres">
      <dgm:prSet presAssocID="{0D8D3E71-813D-4158-BA9D-7B6212F2AB8A}" presName="linNode" presStyleCnt="0"/>
      <dgm:spPr/>
    </dgm:pt>
    <dgm:pt modelId="{AEBE7D8D-0726-48BF-9975-EC2037CCD919}" type="pres">
      <dgm:prSet presAssocID="{0D8D3E71-813D-4158-BA9D-7B6212F2AB8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470C64C-D00F-4648-98F2-7E0647029DCB}" type="pres">
      <dgm:prSet presAssocID="{0D8D3E71-813D-4158-BA9D-7B6212F2AB8A}" presName="descendantText" presStyleLbl="alignAccFollowNode1" presStyleIdx="1" presStyleCnt="3">
        <dgm:presLayoutVars>
          <dgm:bulletEnabled val="1"/>
        </dgm:presLayoutVars>
      </dgm:prSet>
      <dgm:spPr/>
    </dgm:pt>
    <dgm:pt modelId="{0F9ED4FD-8627-4A29-9241-672CCC6C1FB2}" type="pres">
      <dgm:prSet presAssocID="{A16EF780-B5E3-4F57-8911-30381FCBBAE6}" presName="sp" presStyleCnt="0"/>
      <dgm:spPr/>
    </dgm:pt>
    <dgm:pt modelId="{54448077-034A-4E38-9B1C-190AB4C7B766}" type="pres">
      <dgm:prSet presAssocID="{1CC7DC2E-804B-4790-BE0C-5221DDD67B45}" presName="linNode" presStyleCnt="0"/>
      <dgm:spPr/>
    </dgm:pt>
    <dgm:pt modelId="{9908CAFB-5117-46C6-B3AD-986E313EF12A}" type="pres">
      <dgm:prSet presAssocID="{1CC7DC2E-804B-4790-BE0C-5221DDD67B4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436955C-F58A-4BB1-B964-0FA1B030CFCE}" type="pres">
      <dgm:prSet presAssocID="{1CC7DC2E-804B-4790-BE0C-5221DDD67B4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C56DD06-8B0D-4D05-882F-095DB61570F1}" type="presOf" srcId="{AC84C8B5-A3B3-4371-AC8D-6F8017A8F3CA}" destId="{4470C64C-D00F-4648-98F2-7E0647029DCB}" srcOrd="0" destOrd="0" presId="urn:microsoft.com/office/officeart/2005/8/layout/vList5"/>
    <dgm:cxn modelId="{55361413-B5C8-43C3-9CDE-1C3277B53D18}" srcId="{151C57B2-6D18-43DB-BF3F-B97CAC331F21}" destId="{3C6F9F24-3373-490F-AF21-8EB9119AF933}" srcOrd="0" destOrd="0" parTransId="{6F712F12-B385-4499-92D6-90951AAFD846}" sibTransId="{E8B574EF-DBF0-4202-8712-D8194966412B}"/>
    <dgm:cxn modelId="{6911071E-EA34-43EA-B3EC-41FE0D3FD7B8}" type="presOf" srcId="{B444E185-8E1A-4D86-93F6-279E37C406BF}" destId="{4470C64C-D00F-4648-98F2-7E0647029DCB}" srcOrd="0" destOrd="1" presId="urn:microsoft.com/office/officeart/2005/8/layout/vList5"/>
    <dgm:cxn modelId="{DE1CD81E-40C0-476E-B016-3AE7141BBEA0}" type="presOf" srcId="{CB8D1EEE-DB5F-4CB8-AE7E-1967D7214086}" destId="{4470C64C-D00F-4648-98F2-7E0647029DCB}" srcOrd="0" destOrd="2" presId="urn:microsoft.com/office/officeart/2005/8/layout/vList5"/>
    <dgm:cxn modelId="{5ED20521-0547-4AC3-810B-3B1D521C24DC}" type="presOf" srcId="{C90808F0-F379-4A3E-9C30-813CCD9707C0}" destId="{814725FE-23B5-4C4C-A733-E7DE727A5FBC}" srcOrd="0" destOrd="1" presId="urn:microsoft.com/office/officeart/2005/8/layout/vList5"/>
    <dgm:cxn modelId="{8B066521-9614-4795-A016-F77C61832855}" type="presOf" srcId="{B50C5E97-278D-444F-8BDC-EC50763599C7}" destId="{814725FE-23B5-4C4C-A733-E7DE727A5FBC}" srcOrd="0" destOrd="2" presId="urn:microsoft.com/office/officeart/2005/8/layout/vList5"/>
    <dgm:cxn modelId="{0D3CF52A-35CA-416D-8513-7B402D4DD079}" srcId="{1CC7DC2E-804B-4790-BE0C-5221DDD67B45}" destId="{0452661C-4F19-43EB-AA0D-5AC6713EB8A1}" srcOrd="1" destOrd="0" parTransId="{61335E74-6B53-40C3-99FF-7E184891D1D9}" sibTransId="{A0C2C8FB-77DC-4048-B68C-5B242D300A90}"/>
    <dgm:cxn modelId="{4D65565B-61B8-4BFE-89F9-3F85DDEBFD76}" srcId="{3C6F9F24-3373-490F-AF21-8EB9119AF933}" destId="{B50C5E97-278D-444F-8BDC-EC50763599C7}" srcOrd="2" destOrd="0" parTransId="{B64F9576-3C66-455C-8950-67EDBFCF7853}" sibTransId="{CFED73AF-B758-4483-ADE5-D71566DFC583}"/>
    <dgm:cxn modelId="{94F5AE41-A84C-43B8-AB64-459F2983DDEE}" srcId="{3C6F9F24-3373-490F-AF21-8EB9119AF933}" destId="{3B1E79D0-BD8E-48D2-9E8E-1384F7A686D2}" srcOrd="0" destOrd="0" parTransId="{12FC020D-5A93-40C9-A8F3-F72D1E86BEBF}" sibTransId="{A312042F-11BD-4C56-9D8C-5E0EF40FFF2B}"/>
    <dgm:cxn modelId="{656C1E45-0781-456F-9794-2DD392E161ED}" type="presOf" srcId="{1CC7DC2E-804B-4790-BE0C-5221DDD67B45}" destId="{9908CAFB-5117-46C6-B3AD-986E313EF12A}" srcOrd="0" destOrd="0" presId="urn:microsoft.com/office/officeart/2005/8/layout/vList5"/>
    <dgm:cxn modelId="{ACE6434A-41ED-49C2-9E91-EA99777529F6}" type="presOf" srcId="{0452661C-4F19-43EB-AA0D-5AC6713EB8A1}" destId="{D436955C-F58A-4BB1-B964-0FA1B030CFCE}" srcOrd="0" destOrd="1" presId="urn:microsoft.com/office/officeart/2005/8/layout/vList5"/>
    <dgm:cxn modelId="{0F395A4B-135E-413B-B8D6-AEC7DD8B2C04}" type="presOf" srcId="{3B1E79D0-BD8E-48D2-9E8E-1384F7A686D2}" destId="{814725FE-23B5-4C4C-A733-E7DE727A5FBC}" srcOrd="0" destOrd="0" presId="urn:microsoft.com/office/officeart/2005/8/layout/vList5"/>
    <dgm:cxn modelId="{25373F8A-807E-4367-9757-B72E4D2736D0}" type="presOf" srcId="{135E6446-176A-48BF-BCD3-D6DE88D62F3D}" destId="{D436955C-F58A-4BB1-B964-0FA1B030CFCE}" srcOrd="0" destOrd="0" presId="urn:microsoft.com/office/officeart/2005/8/layout/vList5"/>
    <dgm:cxn modelId="{350A2D8E-7331-47CF-9B21-A30871F2567F}" srcId="{1CC7DC2E-804B-4790-BE0C-5221DDD67B45}" destId="{135E6446-176A-48BF-BCD3-D6DE88D62F3D}" srcOrd="0" destOrd="0" parTransId="{6EC9CDEB-3D76-4A13-97E2-DD90F692DF7D}" sibTransId="{33B45F02-F786-45AD-9277-A9741C493159}"/>
    <dgm:cxn modelId="{6311FA97-E8B8-4B72-BBCE-41FDD2D81993}" srcId="{3C6F9F24-3373-490F-AF21-8EB9119AF933}" destId="{C90808F0-F379-4A3E-9C30-813CCD9707C0}" srcOrd="1" destOrd="0" parTransId="{EC639134-F95C-416A-BAA2-FF1F43E18547}" sibTransId="{6F2F9F08-4DBD-4D9A-910E-60B31E6813CA}"/>
    <dgm:cxn modelId="{54769699-54CA-48CA-8089-077E6723F274}" srcId="{0D8D3E71-813D-4158-BA9D-7B6212F2AB8A}" destId="{B444E185-8E1A-4D86-93F6-279E37C406BF}" srcOrd="1" destOrd="0" parTransId="{AE035AEA-6DBB-4834-A230-E101196A8199}" sibTransId="{33941F5D-1631-42E1-84F3-764ABC1AA97A}"/>
    <dgm:cxn modelId="{D4DA049B-35BE-4F4E-9687-CCFDA71D10DB}" type="presOf" srcId="{0D8D3E71-813D-4158-BA9D-7B6212F2AB8A}" destId="{AEBE7D8D-0726-48BF-9975-EC2037CCD919}" srcOrd="0" destOrd="0" presId="urn:microsoft.com/office/officeart/2005/8/layout/vList5"/>
    <dgm:cxn modelId="{B70758B3-7BB6-4C23-9AA1-BBCBB7BFCC0D}" srcId="{151C57B2-6D18-43DB-BF3F-B97CAC331F21}" destId="{1CC7DC2E-804B-4790-BE0C-5221DDD67B45}" srcOrd="2" destOrd="0" parTransId="{33D17FB8-B474-441A-ACFE-48798A804772}" sibTransId="{267C7083-83C2-4816-8E95-662E87FAED02}"/>
    <dgm:cxn modelId="{0EC0B1CB-A8E5-4815-952C-2BD66CF1D65B}" srcId="{0D8D3E71-813D-4158-BA9D-7B6212F2AB8A}" destId="{AC84C8B5-A3B3-4371-AC8D-6F8017A8F3CA}" srcOrd="0" destOrd="0" parTransId="{6F2E55CA-D8A9-4483-9A4C-E2571DA635D4}" sibTransId="{2EE44C88-1E8B-477C-9A1F-C6A952E4A916}"/>
    <dgm:cxn modelId="{BE42EFD5-91AD-4D3E-B562-1A4426F9B853}" srcId="{0D8D3E71-813D-4158-BA9D-7B6212F2AB8A}" destId="{CB8D1EEE-DB5F-4CB8-AE7E-1967D7214086}" srcOrd="2" destOrd="0" parTransId="{29934D6B-608D-4E6E-894E-5734A0AF564E}" sibTransId="{89531FB6-6B04-4731-9C17-81FF8EC273A5}"/>
    <dgm:cxn modelId="{4BA2AEE2-4308-4890-8726-D0DBDA5F0520}" srcId="{151C57B2-6D18-43DB-BF3F-B97CAC331F21}" destId="{0D8D3E71-813D-4158-BA9D-7B6212F2AB8A}" srcOrd="1" destOrd="0" parTransId="{53EA7D1D-EE32-4A68-AA21-8C4383AC4BC4}" sibTransId="{A16EF780-B5E3-4F57-8911-30381FCBBAE6}"/>
    <dgm:cxn modelId="{C59253E3-F271-4988-862A-3FAA52D82A6D}" type="presOf" srcId="{3C6F9F24-3373-490F-AF21-8EB9119AF933}" destId="{ECC01729-94F5-40DD-B486-33C0091C55B8}" srcOrd="0" destOrd="0" presId="urn:microsoft.com/office/officeart/2005/8/layout/vList5"/>
    <dgm:cxn modelId="{B7DA12F0-D75D-4356-A86E-AD0D75EA1986}" type="presOf" srcId="{151C57B2-6D18-43DB-BF3F-B97CAC331F21}" destId="{7609B6E6-5C8A-4AEA-A400-CD797F038350}" srcOrd="0" destOrd="0" presId="urn:microsoft.com/office/officeart/2005/8/layout/vList5"/>
    <dgm:cxn modelId="{5EB14B48-513B-4E19-8967-66F4BE84CBB6}" type="presParOf" srcId="{7609B6E6-5C8A-4AEA-A400-CD797F038350}" destId="{E852CD7C-4034-432E-8B6D-BBD86924E28F}" srcOrd="0" destOrd="0" presId="urn:microsoft.com/office/officeart/2005/8/layout/vList5"/>
    <dgm:cxn modelId="{E7406674-35AA-4BFC-ADF4-3B384C881963}" type="presParOf" srcId="{E852CD7C-4034-432E-8B6D-BBD86924E28F}" destId="{ECC01729-94F5-40DD-B486-33C0091C55B8}" srcOrd="0" destOrd="0" presId="urn:microsoft.com/office/officeart/2005/8/layout/vList5"/>
    <dgm:cxn modelId="{B6D63E58-C11F-431B-B7BD-21DA7B16AC9A}" type="presParOf" srcId="{E852CD7C-4034-432E-8B6D-BBD86924E28F}" destId="{814725FE-23B5-4C4C-A733-E7DE727A5FBC}" srcOrd="1" destOrd="0" presId="urn:microsoft.com/office/officeart/2005/8/layout/vList5"/>
    <dgm:cxn modelId="{2DC54D41-6B0E-41EE-AFAA-4D29B68C39E2}" type="presParOf" srcId="{7609B6E6-5C8A-4AEA-A400-CD797F038350}" destId="{80741B0A-F8AD-4AB8-A8E5-657F91E4512F}" srcOrd="1" destOrd="0" presId="urn:microsoft.com/office/officeart/2005/8/layout/vList5"/>
    <dgm:cxn modelId="{91315704-A730-4823-81A6-D7A50988EA11}" type="presParOf" srcId="{7609B6E6-5C8A-4AEA-A400-CD797F038350}" destId="{98C1BFA5-7BD7-40C7-B27B-C5265E374514}" srcOrd="2" destOrd="0" presId="urn:microsoft.com/office/officeart/2005/8/layout/vList5"/>
    <dgm:cxn modelId="{DFA049B2-EC03-41FD-88EB-ACF3C9082638}" type="presParOf" srcId="{98C1BFA5-7BD7-40C7-B27B-C5265E374514}" destId="{AEBE7D8D-0726-48BF-9975-EC2037CCD919}" srcOrd="0" destOrd="0" presId="urn:microsoft.com/office/officeart/2005/8/layout/vList5"/>
    <dgm:cxn modelId="{AA0B8938-B594-4586-83AD-E023CB8E0E5D}" type="presParOf" srcId="{98C1BFA5-7BD7-40C7-B27B-C5265E374514}" destId="{4470C64C-D00F-4648-98F2-7E0647029DCB}" srcOrd="1" destOrd="0" presId="urn:microsoft.com/office/officeart/2005/8/layout/vList5"/>
    <dgm:cxn modelId="{41BCCB84-711B-43B4-9E3C-1A7F40ED02B0}" type="presParOf" srcId="{7609B6E6-5C8A-4AEA-A400-CD797F038350}" destId="{0F9ED4FD-8627-4A29-9241-672CCC6C1FB2}" srcOrd="3" destOrd="0" presId="urn:microsoft.com/office/officeart/2005/8/layout/vList5"/>
    <dgm:cxn modelId="{AFDD639A-A101-4EE2-9635-E69B2328DBF2}" type="presParOf" srcId="{7609B6E6-5C8A-4AEA-A400-CD797F038350}" destId="{54448077-034A-4E38-9B1C-190AB4C7B766}" srcOrd="4" destOrd="0" presId="urn:microsoft.com/office/officeart/2005/8/layout/vList5"/>
    <dgm:cxn modelId="{F6DC0183-2941-41A2-A604-FD7D379ACE36}" type="presParOf" srcId="{54448077-034A-4E38-9B1C-190AB4C7B766}" destId="{9908CAFB-5117-46C6-B3AD-986E313EF12A}" srcOrd="0" destOrd="0" presId="urn:microsoft.com/office/officeart/2005/8/layout/vList5"/>
    <dgm:cxn modelId="{C172177B-4677-42B4-9E73-BB4279200082}" type="presParOf" srcId="{54448077-034A-4E38-9B1C-190AB4C7B766}" destId="{D436955C-F58A-4BB1-B964-0FA1B030CFC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725FE-23B5-4C4C-A733-E7DE727A5FBC}">
      <dsp:nvSpPr>
        <dsp:cNvPr id="0" name=""/>
        <dsp:cNvSpPr/>
      </dsp:nvSpPr>
      <dsp:spPr>
        <a:xfrm rot="5400000">
          <a:off x="5873610" y="-2339145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Emotion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Identity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Career work</a:t>
          </a:r>
        </a:p>
      </dsp:txBody>
      <dsp:txXfrm rot="-5400000">
        <a:off x="3396778" y="190655"/>
        <a:ext cx="5985749" cy="979116"/>
      </dsp:txXfrm>
    </dsp:sp>
    <dsp:sp modelId="{ECC01729-94F5-40DD-B486-33C0091C55B8}">
      <dsp:nvSpPr>
        <dsp:cNvPr id="0" name=""/>
        <dsp:cNvSpPr/>
      </dsp:nvSpPr>
      <dsp:spPr>
        <a:xfrm>
          <a:off x="0" y="2055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Self work</a:t>
          </a:r>
        </a:p>
      </dsp:txBody>
      <dsp:txXfrm>
        <a:off x="66210" y="68265"/>
        <a:ext cx="3264358" cy="1223895"/>
      </dsp:txXfrm>
    </dsp:sp>
    <dsp:sp modelId="{4470C64C-D00F-4648-98F2-7E0647029DCB}">
      <dsp:nvSpPr>
        <dsp:cNvPr id="0" name=""/>
        <dsp:cNvSpPr/>
      </dsp:nvSpPr>
      <dsp:spPr>
        <a:xfrm rot="5400000">
          <a:off x="5873610" y="-915014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Strategy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Boundary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Technology work</a:t>
          </a:r>
        </a:p>
      </dsp:txBody>
      <dsp:txXfrm rot="-5400000">
        <a:off x="3396778" y="1614786"/>
        <a:ext cx="5985749" cy="979116"/>
      </dsp:txXfrm>
    </dsp:sp>
    <dsp:sp modelId="{AEBE7D8D-0726-48BF-9975-EC2037CCD919}">
      <dsp:nvSpPr>
        <dsp:cNvPr id="0" name=""/>
        <dsp:cNvSpPr/>
      </dsp:nvSpPr>
      <dsp:spPr>
        <a:xfrm>
          <a:off x="0" y="1426186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Organization work</a:t>
          </a:r>
        </a:p>
      </dsp:txBody>
      <dsp:txXfrm>
        <a:off x="66210" y="1492396"/>
        <a:ext cx="3264358" cy="1223895"/>
      </dsp:txXfrm>
    </dsp:sp>
    <dsp:sp modelId="{D436955C-F58A-4BB1-B964-0FA1B030CFCE}">
      <dsp:nvSpPr>
        <dsp:cNvPr id="0" name=""/>
        <dsp:cNvSpPr/>
      </dsp:nvSpPr>
      <dsp:spPr>
        <a:xfrm rot="5400000">
          <a:off x="5873610" y="509117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Practice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Category work</a:t>
          </a:r>
        </a:p>
      </dsp:txBody>
      <dsp:txXfrm rot="-5400000">
        <a:off x="3396778" y="3038917"/>
        <a:ext cx="5985749" cy="979116"/>
      </dsp:txXfrm>
    </dsp:sp>
    <dsp:sp modelId="{9908CAFB-5117-46C6-B3AD-986E313EF12A}">
      <dsp:nvSpPr>
        <dsp:cNvPr id="0" name=""/>
        <dsp:cNvSpPr/>
      </dsp:nvSpPr>
      <dsp:spPr>
        <a:xfrm>
          <a:off x="0" y="2850318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Institutional work</a:t>
          </a:r>
        </a:p>
      </dsp:txBody>
      <dsp:txXfrm>
        <a:off x="66210" y="2916528"/>
        <a:ext cx="3264358" cy="1223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168E0-9B9B-4D40-8855-18316D1F71E1}" type="datetimeFigureOut">
              <a:rPr lang="en-US" smtClean="0"/>
              <a:t>2021-03-04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CA7B-14EB-4243-BFC1-2EEA76488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5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97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44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98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53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5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78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79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35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55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764198"/>
            <a:ext cx="9988053" cy="2541431"/>
          </a:xfrm>
        </p:spPr>
        <p:txBody>
          <a:bodyPr bIns="0" anchor="b">
            <a:normAutofit/>
          </a:bodyPr>
          <a:lstStyle>
            <a:lvl1pPr algn="l">
              <a:defRPr sz="6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31204"/>
            <a:ext cx="99880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B213-0701-437D-AAE7-81142935865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8498" y="291207"/>
            <a:ext cx="5751917" cy="309201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066799" y="3528542"/>
            <a:ext cx="9988053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6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20"/>
            <a:ext cx="9924272" cy="613220"/>
          </a:xfrm>
        </p:spPr>
        <p:txBody>
          <a:bodyPr anchor="b"/>
          <a:lstStyle>
            <a:lvl1pPr>
              <a:defRPr cap="sm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83" y="1521427"/>
            <a:ext cx="9924272" cy="482222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4911-7809-4A09-9D24-6F580D91F57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656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1130583" y="1469583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E43E5D9-7B03-4804-B25D-015CBD976B1A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9951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E5E4A-671A-4B75-9EA8-A5F869A6ABBE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890"/>
            <a:ext cx="9924270" cy="594248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556" y="1481535"/>
            <a:ext cx="4946443" cy="457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480" y="1489695"/>
            <a:ext cx="4946443" cy="4562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517E-CC37-438A-89C5-A00637C44386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9556" y="329308"/>
            <a:ext cx="6240859" cy="30532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149556" y="1444416"/>
            <a:ext cx="99118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1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163"/>
            <a:ext cx="9924270" cy="1056319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487" y="2009685"/>
            <a:ext cx="482181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486" y="2814405"/>
            <a:ext cx="4821813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701" y="2023003"/>
            <a:ext cx="482181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5701" y="2821491"/>
            <a:ext cx="482181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F1A7-01F5-49F9-A26B-3851AF715A51}" type="datetime1">
              <a:rPr lang="en-US" smtClean="0"/>
              <a:t>2021-03-04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130583" y="1847088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1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19"/>
            <a:ext cx="9924272" cy="580343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34D5-4F40-4FA2-8E86-230FE1FD80B3}" type="datetime1">
              <a:rPr lang="en-US" smtClean="0"/>
              <a:t>2021-03-04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1130583" y="1427638"/>
            <a:ext cx="9930835" cy="666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0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94AC-1430-44AD-BAAA-7AB090F855D2}" type="datetime1">
              <a:rPr lang="en-US" smtClean="0"/>
              <a:t>2021-03-04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3490" y="6473152"/>
            <a:ext cx="491490" cy="38484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6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AE8BB-95FD-48B2-8DC1-CCC99416FF57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80B71F-4A03-4FF8-A8EB-3B8113DE6E6D}" type="datetime1">
              <a:rPr lang="en-US" smtClean="0"/>
              <a:t>2021-03-04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32474" y="6527460"/>
            <a:ext cx="471205" cy="33054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0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EAC94-616B-4B8F-9EFA-EDA56B10A8D5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9817" y="6489480"/>
            <a:ext cx="515983" cy="368520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D36D-518B-455A-9214-94F15F6250A7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05201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7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1535186"/>
            <a:ext cx="9603275" cy="468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1DBA2-5915-4212-969F-A874BCCC4091}" type="datetime1">
              <a:rPr lang="en-US" smtClean="0"/>
              <a:t>2021-03-04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CCDE9F-FFA9-48D8-9C06-6ED1DFF3D2A3}"/>
              </a:ext>
            </a:extLst>
          </p:cNvPr>
          <p:cNvSpPr txBox="1"/>
          <p:nvPr userDrawn="1"/>
        </p:nvSpPr>
        <p:spPr>
          <a:xfrm>
            <a:off x="11759184" y="659639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FDBBCED-965D-46CE-A0A1-9292E31BD48D}" type="slidenum">
              <a:rPr lang="en-US" sz="1100" smtClean="0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1101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sm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1429-3F04-451B-9610-AD0A4E555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799" y="1088049"/>
            <a:ext cx="9988053" cy="22020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5600" dirty="0"/>
              <a:t>Doctoral/Post-Doctoral Online Seminar on Social-Symbolic Work</a:t>
            </a:r>
            <a:endParaRPr lang="en-US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23DA91-2FE9-408C-99BC-1090383B4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943758"/>
              </p:ext>
            </p:extLst>
          </p:nvPr>
        </p:nvGraphicFramePr>
        <p:xfrm>
          <a:off x="1066798" y="3804721"/>
          <a:ext cx="9988054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4027">
                  <a:extLst>
                    <a:ext uri="{9D8B030D-6E8A-4147-A177-3AD203B41FA5}">
                      <a16:colId xmlns:a16="http://schemas.microsoft.com/office/drawing/2014/main" val="2008799046"/>
                    </a:ext>
                  </a:extLst>
                </a:gridCol>
                <a:gridCol w="4994027">
                  <a:extLst>
                    <a:ext uri="{9D8B030D-6E8A-4147-A177-3AD203B41FA5}">
                      <a16:colId xmlns:a16="http://schemas.microsoft.com/office/drawing/2014/main" val="322344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Thomas B. Lawrence</a:t>
                      </a:r>
                    </a:p>
                    <a:p>
                      <a:pPr algn="ctr"/>
                      <a:r>
                        <a:rPr lang="en-US" sz="2800" dirty="0"/>
                        <a:t>University of Oxford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Nelson Phillips</a:t>
                      </a:r>
                    </a:p>
                    <a:p>
                      <a:pPr algn="ctr"/>
                      <a:r>
                        <a:rPr lang="en-US" sz="2800" dirty="0"/>
                        <a:t>Imperial College</a:t>
                      </a:r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49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59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6F9D-A3BF-4919-9366-A9C9B9AF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BC9DD-C932-4527-BCD4-07AD5706E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Develop a sophisticated understanding of the </a:t>
            </a:r>
            <a:r>
              <a:rPr lang="en-US" b="1" dirty="0"/>
              <a:t>key ideas and issues </a:t>
            </a:r>
            <a:r>
              <a:rPr lang="en-US" dirty="0"/>
              <a:t>in the study of social-symbolic work</a:t>
            </a:r>
          </a:p>
          <a:p>
            <a:endParaRPr lang="en-US" dirty="0"/>
          </a:p>
          <a:p>
            <a:r>
              <a:rPr lang="en-US" dirty="0"/>
              <a:t>Provide opportunities to explore </a:t>
            </a:r>
            <a:r>
              <a:rPr lang="en-US" b="1" dirty="0"/>
              <a:t>new issues, topics, and research questions </a:t>
            </a:r>
            <a:r>
              <a:rPr lang="en-US" dirty="0"/>
              <a:t>that emerged from a social-symbolic work perspective</a:t>
            </a:r>
          </a:p>
          <a:p>
            <a:endParaRPr lang="en-US" dirty="0"/>
          </a:p>
          <a:p>
            <a:r>
              <a:rPr lang="en-US" dirty="0"/>
              <a:t>Explore </a:t>
            </a:r>
            <a:r>
              <a:rPr lang="en-US" b="1" dirty="0"/>
              <a:t>your ideas </a:t>
            </a:r>
            <a:r>
              <a:rPr lang="en-US" dirty="0"/>
              <a:t>for the study of social-symbolic work</a:t>
            </a:r>
          </a:p>
          <a:p>
            <a:endParaRPr lang="en-US" dirty="0"/>
          </a:p>
          <a:p>
            <a:r>
              <a:rPr lang="en-US" b="1" dirty="0"/>
              <a:t>Interact with other scholars </a:t>
            </a:r>
            <a:r>
              <a:rPr lang="en-US" dirty="0"/>
              <a:t>interested in social-symbolic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6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14CF-F31C-4197-8D13-ED27BE124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the Social-Symbolic Work Perspective</a:t>
            </a:r>
          </a:p>
        </p:txBody>
      </p:sp>
    </p:spTree>
    <p:extLst>
      <p:ext uri="{BB962C8B-B14F-4D97-AF65-F5344CB8AC3E}">
        <p14:creationId xmlns:p14="http://schemas.microsoft.com/office/powerpoint/2010/main" val="271744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3A49A9-5028-4A36-8743-E2AF1DB4C358}"/>
              </a:ext>
            </a:extLst>
          </p:cNvPr>
          <p:cNvSpPr/>
          <p:nvPr/>
        </p:nvSpPr>
        <p:spPr>
          <a:xfrm>
            <a:off x="512956" y="1073400"/>
            <a:ext cx="282125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300" dirty="0"/>
              <a:t>Hochschild, A. R. 1979. </a:t>
            </a:r>
            <a:r>
              <a:rPr lang="en-US" sz="2300" dirty="0">
                <a:solidFill>
                  <a:srgbClr val="FF0000"/>
                </a:solidFill>
              </a:rPr>
              <a:t>Emotion work</a:t>
            </a:r>
            <a:r>
              <a:rPr lang="en-US" sz="2300" dirty="0"/>
              <a:t>, feeling rules, and social structure. </a:t>
            </a:r>
            <a:r>
              <a:rPr lang="en-US" sz="2300" i="1" dirty="0"/>
              <a:t>American Journal of Sociology</a:t>
            </a:r>
            <a:r>
              <a:rPr lang="en-US" sz="2300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60478-F43A-4845-A123-162FEA20CD3B}"/>
              </a:ext>
            </a:extLst>
          </p:cNvPr>
          <p:cNvSpPr/>
          <p:nvPr/>
        </p:nvSpPr>
        <p:spPr>
          <a:xfrm>
            <a:off x="1379035" y="4105214"/>
            <a:ext cx="328217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300" dirty="0"/>
              <a:t>Gieryn, T. F. 1983. </a:t>
            </a:r>
            <a:r>
              <a:rPr lang="en-US" sz="2300" dirty="0">
                <a:solidFill>
                  <a:srgbClr val="FF0000"/>
                </a:solidFill>
              </a:rPr>
              <a:t>Boundary-work</a:t>
            </a:r>
            <a:r>
              <a:rPr lang="en-US" sz="2300" dirty="0"/>
              <a:t> and the demarcation of science from non-science. </a:t>
            </a:r>
            <a:r>
              <a:rPr lang="en-US" sz="2300" i="1" dirty="0"/>
              <a:t>American Sociological Review.</a:t>
            </a:r>
            <a:endParaRPr lang="en-US" sz="23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053E6-4C58-4CD5-9129-CC3ECB13C5FF}"/>
              </a:ext>
            </a:extLst>
          </p:cNvPr>
          <p:cNvSpPr/>
          <p:nvPr/>
        </p:nvSpPr>
        <p:spPr>
          <a:xfrm>
            <a:off x="4099929" y="719457"/>
            <a:ext cx="35187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300" dirty="0"/>
              <a:t>Snow, D. A., &amp; Anderson, L. 1987. </a:t>
            </a:r>
            <a:r>
              <a:rPr lang="en-US" sz="2300" dirty="0">
                <a:solidFill>
                  <a:srgbClr val="FF0000"/>
                </a:solidFill>
              </a:rPr>
              <a:t>Identity work </a:t>
            </a:r>
            <a:r>
              <a:rPr lang="en-US" sz="2300" dirty="0"/>
              <a:t>among the homeless: The verbal construction and avowal of personal identities. </a:t>
            </a:r>
            <a:r>
              <a:rPr lang="en-US" sz="2300" i="1" dirty="0"/>
              <a:t>American Journal of Sociology.</a:t>
            </a:r>
            <a:endParaRPr lang="en-US" sz="23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6FACEC-D05F-4E44-B2BB-352177861B7B}"/>
              </a:ext>
            </a:extLst>
          </p:cNvPr>
          <p:cNvSpPr/>
          <p:nvPr/>
        </p:nvSpPr>
        <p:spPr>
          <a:xfrm>
            <a:off x="6634976" y="4105214"/>
            <a:ext cx="294536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300" dirty="0" err="1"/>
              <a:t>Ryen</a:t>
            </a:r>
            <a:r>
              <a:rPr lang="en-US" sz="2300" dirty="0"/>
              <a:t>, A., &amp; Silverman, D. 2000. Marking boundaries: culture as </a:t>
            </a:r>
            <a:r>
              <a:rPr lang="en-US" sz="2300" dirty="0">
                <a:solidFill>
                  <a:srgbClr val="FF0000"/>
                </a:solidFill>
              </a:rPr>
              <a:t>category work</a:t>
            </a:r>
            <a:r>
              <a:rPr lang="en-US" sz="2300" dirty="0"/>
              <a:t>. </a:t>
            </a:r>
            <a:r>
              <a:rPr lang="en-US" sz="2300" i="1" dirty="0"/>
              <a:t>Qualitative Inquiry.</a:t>
            </a:r>
            <a:endParaRPr lang="en-US" sz="23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7E9D09-7456-404B-BDEF-374ABF5DE850}"/>
              </a:ext>
            </a:extLst>
          </p:cNvPr>
          <p:cNvSpPr/>
          <p:nvPr/>
        </p:nvSpPr>
        <p:spPr>
          <a:xfrm>
            <a:off x="8474927" y="719457"/>
            <a:ext cx="371707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300" dirty="0"/>
              <a:t>Whittington, R., Molloy, E., Mayer, M., &amp; Smith, A. 2006. Practices of </a:t>
            </a:r>
            <a:r>
              <a:rPr lang="en-US" sz="2300" dirty="0" err="1"/>
              <a:t>strategising</a:t>
            </a:r>
            <a:r>
              <a:rPr lang="en-US" sz="2300" dirty="0"/>
              <a:t>/ </a:t>
            </a:r>
            <a:r>
              <a:rPr lang="en-US" sz="2300" dirty="0" err="1"/>
              <a:t>organising</a:t>
            </a:r>
            <a:r>
              <a:rPr lang="en-US" sz="2300" dirty="0"/>
              <a:t>: broadening </a:t>
            </a:r>
            <a:r>
              <a:rPr lang="en-US" sz="2300" dirty="0">
                <a:solidFill>
                  <a:srgbClr val="FF0000"/>
                </a:solidFill>
              </a:rPr>
              <a:t>strategy work </a:t>
            </a:r>
            <a:r>
              <a:rPr lang="en-US" sz="2300" dirty="0"/>
              <a:t>and skills. </a:t>
            </a:r>
            <a:r>
              <a:rPr lang="en-US" sz="2300" i="1" dirty="0"/>
              <a:t>Long Range Planning.</a:t>
            </a:r>
            <a:endParaRPr lang="en-US" sz="23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F90D81-1E4C-4290-BE38-6FE0BF087065}"/>
              </a:ext>
            </a:extLst>
          </p:cNvPr>
          <p:cNvSpPr/>
          <p:nvPr/>
        </p:nvSpPr>
        <p:spPr>
          <a:xfrm>
            <a:off x="9906000" y="4105214"/>
            <a:ext cx="22860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/>
              <a:t>Lawrence, T. B., &amp; Suddaby, R. 2006. Institutions and </a:t>
            </a:r>
            <a:r>
              <a:rPr lang="en-US" sz="2300" dirty="0">
                <a:solidFill>
                  <a:srgbClr val="FF0000"/>
                </a:solidFill>
              </a:rPr>
              <a:t>institutional work</a:t>
            </a:r>
            <a:r>
              <a:rPr lang="en-US" sz="2300" dirty="0"/>
              <a:t>. </a:t>
            </a:r>
            <a:r>
              <a:rPr lang="en-US" sz="2300" i="1" dirty="0"/>
              <a:t>Handbook of organization studies</a:t>
            </a:r>
            <a:r>
              <a:rPr lang="en-US" sz="2300" dirty="0"/>
              <a:t> (2</a:t>
            </a:r>
            <a:r>
              <a:rPr lang="en-US" sz="2300" baseline="30000" dirty="0"/>
              <a:t>nd</a:t>
            </a:r>
            <a:r>
              <a:rPr lang="en-US" sz="2300" dirty="0"/>
              <a:t> ed.)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5FCBF68-0627-431E-B3EB-163133D6CBE8}"/>
              </a:ext>
            </a:extLst>
          </p:cNvPr>
          <p:cNvSpPr/>
          <p:nvPr/>
        </p:nvSpPr>
        <p:spPr>
          <a:xfrm>
            <a:off x="312234" y="3111190"/>
            <a:ext cx="11708781" cy="844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300" dirty="0"/>
              <a:t>	1980							1990						2000</a:t>
            </a:r>
          </a:p>
        </p:txBody>
      </p:sp>
    </p:spTree>
    <p:extLst>
      <p:ext uri="{BB962C8B-B14F-4D97-AF65-F5344CB8AC3E}">
        <p14:creationId xmlns:p14="http://schemas.microsoft.com/office/powerpoint/2010/main" val="185357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lobal.oup.com/academic/covers/pop-up/9780198840022">
            <a:extLst>
              <a:ext uri="{FF2B5EF4-FFF2-40B4-BE49-F238E27FC236}">
                <a16:creationId xmlns:a16="http://schemas.microsoft.com/office/drawing/2014/main" id="{5E9A2D9E-FFF8-4C52-A63C-228FAB4B4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484" y="19824"/>
            <a:ext cx="4451031" cy="683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82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3D2EA-2C9A-4041-912F-B512C961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789ED-D113-444E-B2F1-504807A3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Research question:</a:t>
            </a:r>
          </a:p>
          <a:p>
            <a:pPr marL="457200" lvl="1" indent="0">
              <a:buNone/>
            </a:pPr>
            <a:r>
              <a:rPr lang="en-US" dirty="0"/>
              <a:t>How do people </a:t>
            </a:r>
            <a:r>
              <a:rPr lang="en-US" b="1" dirty="0"/>
              <a:t>purposefully shape </a:t>
            </a:r>
            <a:r>
              <a:rPr lang="en-US" dirty="0"/>
              <a:t>social worlds?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Social worlds are constituted by networks of </a:t>
            </a:r>
            <a:r>
              <a:rPr lang="en-US" b="1" dirty="0"/>
              <a:t>“social-symbolic objects”</a:t>
            </a:r>
            <a:r>
              <a:rPr lang="en-US" dirty="0"/>
              <a:t>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People shape social worlds by engaging in “</a:t>
            </a:r>
            <a:r>
              <a:rPr lang="en-US" b="1" dirty="0"/>
              <a:t>social-symbolic work” </a:t>
            </a:r>
            <a:r>
              <a:rPr lang="en-US" dirty="0"/>
              <a:t>that targets </a:t>
            </a:r>
            <a:r>
              <a:rPr lang="en-US" b="1" dirty="0"/>
              <a:t>objects and the connections </a:t>
            </a:r>
            <a:r>
              <a:rPr lang="en-US" dirty="0"/>
              <a:t>between them</a:t>
            </a:r>
          </a:p>
        </p:txBody>
      </p:sp>
    </p:spTree>
    <p:extLst>
      <p:ext uri="{BB962C8B-B14F-4D97-AF65-F5344CB8AC3E}">
        <p14:creationId xmlns:p14="http://schemas.microsoft.com/office/powerpoint/2010/main" val="246913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A combination of discursive, relational, and material elements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that constitutes a meaningful pattern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in a social system</a:t>
            </a:r>
          </a:p>
          <a:p>
            <a:pPr marL="0" indent="0">
              <a:buNone/>
            </a:pPr>
            <a:r>
              <a:rPr lang="en-US" sz="2400" dirty="0"/>
              <a:t>(Berger &amp; Luckmann, Giddens, Sewell, Fairclough)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80E898-5EE6-42E5-AB08-2F3D82B54134}"/>
              </a:ext>
            </a:extLst>
          </p:cNvPr>
          <p:cNvSpPr/>
          <p:nvPr/>
        </p:nvSpPr>
        <p:spPr>
          <a:xfrm>
            <a:off x="6301647" y="4641273"/>
            <a:ext cx="5423591" cy="19745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lnSpc>
                <a:spcPct val="105000"/>
              </a:lnSpc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sz="2400" b="1" i="1" dirty="0">
                <a:solidFill>
                  <a:schemeClr val="tx1"/>
                </a:solidFill>
              </a:rPr>
              <a:t>Emotions as social-symbolic objects</a:t>
            </a:r>
          </a:p>
          <a:p>
            <a:pPr marL="176213" lvl="1" defTabSz="914400">
              <a:lnSpc>
                <a:spcPct val="105000"/>
              </a:lnSpc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</a:rPr>
              <a:t>Culturally legitimate patterns of feeling and expression that include important bodily elements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Social-symbolic objects </a:t>
            </a:r>
          </a:p>
        </p:txBody>
      </p:sp>
    </p:spTree>
    <p:extLst>
      <p:ext uri="{BB962C8B-B14F-4D97-AF65-F5344CB8AC3E}">
        <p14:creationId xmlns:p14="http://schemas.microsoft.com/office/powerpoint/2010/main" val="2893845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 quick game to get us going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Background</a:t>
            </a:r>
            <a:r>
              <a:rPr lang="en-US" dirty="0"/>
              <a:t>: </a:t>
            </a:r>
          </a:p>
          <a:p>
            <a:r>
              <a:rPr lang="en-US" dirty="0"/>
              <a:t>We define “social-symbolic objects” as “meaningful ‘patterns’ in social systems”</a:t>
            </a:r>
          </a:p>
          <a:p>
            <a:r>
              <a:rPr lang="en-US" dirty="0"/>
              <a:t>Three broad categories: selves, organizations, institutions </a:t>
            </a: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dirty="0"/>
              <a:t>The Game: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2 minutes on your own: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Make a list of social-symbolic objects that have come into existence in your lifetime.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No discussing your answers or asking questions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8-minute breakout: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Share, and compare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Be ready to put a few of your answers in sticky notes on our shared </a:t>
            </a:r>
            <a:r>
              <a:rPr lang="en-US" dirty="0" err="1"/>
              <a:t>Jamboard</a:t>
            </a:r>
            <a:r>
              <a:rPr lang="en-US" dirty="0"/>
              <a:t> (the link is being put in the chat right now – bookmark it as we’ll be coming back to it throughout the course)</a:t>
            </a:r>
          </a:p>
        </p:txBody>
      </p:sp>
      <p:pic>
        <p:nvPicPr>
          <p:cNvPr id="1032" name="Picture 8" descr="https://encrypted-tbn0.gstatic.com/images?q=tbn:ANd9GcQ5WicJdmU-2FcwhHIiyQQDnudm3uGKffgG6lM5emkNyQuBJ5O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67" b="85778" l="5778" r="99556">
                        <a14:foregroundMark x1="94693" y1="71123" x2="94362" y2="77989"/>
                        <a14:foregroundMark x1="97333" y1="16444" x2="97333" y2="16446"/>
                        <a14:foregroundMark x1="80628" y1="84840" x2="69772" y2="84078"/>
                        <a14:foregroundMark x1="46356" y1="80324" x2="12908" y2="75438"/>
                        <a14:foregroundMark x1="6222" y1="14667" x2="11556" y2="12889"/>
                        <a14:foregroundMark x1="11556" y1="12889" x2="18222" y2="12000"/>
                        <a14:foregroundMark x1="18222" y1="12000" x2="25333" y2="13333"/>
                        <a14:foregroundMark x1="25333" y1="13333" x2="37778" y2="11556"/>
                        <a14:foregroundMark x1="37778" y1="11556" x2="44000" y2="12889"/>
                        <a14:foregroundMark x1="44000" y1="12889" x2="50222" y2="12444"/>
                        <a14:foregroundMark x1="50222" y1="12444" x2="96889" y2="16000"/>
                        <a14:foregroundMark x1="96889" y1="16000" x2="97333" y2="16889"/>
                        <a14:foregroundMark x1="10222" y1="12889" x2="8810" y2="14832"/>
                        <a14:foregroundMark x1="5851" y1="67525" x2="5849" y2="67641"/>
                        <a14:foregroundMark x1="11030" y1="75636" x2="11556" y2="76000"/>
                        <a14:foregroundMark x1="72889" y1="84000" x2="80549" y2="84957"/>
                        <a14:foregroundMark x1="96000" y1="65778" x2="99111" y2="42667"/>
                        <a14:foregroundMark x1="99111" y1="42667" x2="99556" y2="41778"/>
                        <a14:foregroundMark x1="6667" y1="14667" x2="6667" y2="40444"/>
                        <a14:backgroundMark x1="6177" y1="40444" x2="5778" y2="43556"/>
                        <a14:backgroundMark x1="5778" y1="43556" x2="7111" y2="55556"/>
                        <a14:backgroundMark x1="7111" y1="55556" x2="6667" y2="67556"/>
                        <a14:backgroundMark x1="6667" y1="67556" x2="7556" y2="76000"/>
                        <a14:backgroundMark x1="95556" y1="68444" x2="97333" y2="16444"/>
                        <a14:backgroundMark x1="94667" y1="82222" x2="89778" y2="89333"/>
                        <a14:backgroundMark x1="80000" y1="85778" x2="85778" y2="86222"/>
                        <a14:backgroundMark x1="85778" y1="86222" x2="89333" y2="87556"/>
                        <a14:backgroundMark x1="45333" y1="81778" x2="68889" y2="85333"/>
                        <a14:backgroundMark x1="68889" y1="85333" x2="68889" y2="85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5" t="9954" r="2185" b="11147"/>
          <a:stretch/>
        </p:blipFill>
        <p:spPr bwMode="auto">
          <a:xfrm>
            <a:off x="9277988" y="-1"/>
            <a:ext cx="2798251" cy="238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987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0DB3F-2021-47F6-8704-D89AAADD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Social-symbolic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41B2A-BD8E-47B7-BE8D-FD6D6BCD8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Purposeful, reflexive efforts of individuals, collective actors, and networks of actors to shape social-symbolic objects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heterogeneous forms of agency</a:t>
            </a:r>
            <a:br>
              <a:rPr lang="en-US" dirty="0"/>
            </a:br>
            <a:r>
              <a:rPr lang="en-US" sz="2200" dirty="0"/>
              <a:t>(Emirbayer &amp; Mische)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bundled into programs of action</a:t>
            </a:r>
            <a:br>
              <a:rPr lang="en-US" dirty="0"/>
            </a:br>
            <a:r>
              <a:rPr lang="en-US" sz="2200" dirty="0"/>
              <a:t>(Kahneman &amp; Tversky, Haidt)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that enact repertories of practices</a:t>
            </a:r>
            <a:br>
              <a:rPr lang="en-US" dirty="0"/>
            </a:br>
            <a:r>
              <a:rPr lang="en-US" sz="2200" dirty="0"/>
              <a:t>(Giddens, Nicolini, Schatzki)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F854C5-4DD9-4443-90A4-36DD244A43AB}"/>
              </a:ext>
            </a:extLst>
          </p:cNvPr>
          <p:cNvSpPr/>
          <p:nvPr/>
        </p:nvSpPr>
        <p:spPr>
          <a:xfrm>
            <a:off x="7546427" y="3469060"/>
            <a:ext cx="4214649" cy="28745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176213" lvl="1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sz="2400" b="1" i="1" dirty="0">
                <a:solidFill>
                  <a:schemeClr val="tx1"/>
                </a:solidFill>
              </a:rPr>
              <a:t>Emotion work</a:t>
            </a:r>
          </a:p>
          <a:p>
            <a:pPr marL="176213" lvl="1" defTabSz="914400">
              <a:lnSpc>
                <a:spcPct val="105000"/>
              </a:lnSpc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sz="2400" dirty="0">
                <a:solidFill>
                  <a:schemeClr val="tx1"/>
                </a:solidFill>
              </a:rPr>
              <a:t>Purposeful, reflexive efforts of individuals, collective actors, and networks of actors to shape the expression and experience of emotions</a:t>
            </a:r>
          </a:p>
        </p:txBody>
      </p:sp>
    </p:spTree>
    <p:extLst>
      <p:ext uri="{BB962C8B-B14F-4D97-AF65-F5344CB8AC3E}">
        <p14:creationId xmlns:p14="http://schemas.microsoft.com/office/powerpoint/2010/main" val="953361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8DB731C-1E65-4627-99C1-8469F11C5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066281"/>
              </p:ext>
            </p:extLst>
          </p:nvPr>
        </p:nvGraphicFramePr>
        <p:xfrm>
          <a:off x="0" y="-3631"/>
          <a:ext cx="12192000" cy="686162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28785">
                  <a:extLst>
                    <a:ext uri="{9D8B030D-6E8A-4147-A177-3AD203B41FA5}">
                      <a16:colId xmlns:a16="http://schemas.microsoft.com/office/drawing/2014/main" val="2161613881"/>
                    </a:ext>
                  </a:extLst>
                </a:gridCol>
                <a:gridCol w="4994356">
                  <a:extLst>
                    <a:ext uri="{9D8B030D-6E8A-4147-A177-3AD203B41FA5}">
                      <a16:colId xmlns:a16="http://schemas.microsoft.com/office/drawing/2014/main" val="3130265026"/>
                    </a:ext>
                  </a:extLst>
                </a:gridCol>
                <a:gridCol w="6668859">
                  <a:extLst>
                    <a:ext uri="{9D8B030D-6E8A-4147-A177-3AD203B41FA5}">
                      <a16:colId xmlns:a16="http://schemas.microsoft.com/office/drawing/2014/main" val="2933373151"/>
                    </a:ext>
                  </a:extLst>
                </a:gridCol>
              </a:tblGrid>
              <a:tr h="480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effectLst/>
                        </a:rPr>
                        <a:t>Forms of Social-Symbolic Work</a:t>
                      </a:r>
                      <a:endParaRPr lang="en-US" sz="22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>
                          <a:effectLst/>
                        </a:rPr>
                        <a:t>Exemplary Citations</a:t>
                      </a:r>
                      <a:endParaRPr lang="en-US" sz="22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79739376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Aesthetic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Warhurst &amp; Nickson, 2009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99703099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Age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Collien</a:t>
                      </a:r>
                      <a:r>
                        <a:rPr lang="en-US" sz="1800" dirty="0">
                          <a:effectLst/>
                        </a:rPr>
                        <a:t> et al., 2016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88277422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Authenticity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Peterson, 2005; Svejenova, 2005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65114791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Boundary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Kreiner, Hollensbe, &amp; Sheep, 2009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47165492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5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Contextualization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Gond &amp; Boxenbaum, 2013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74589870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6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Cultural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Glynn, 2000; Lounsbury &amp; Glynn, 2001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98817799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7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Discursive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Lawrence, Phillips, &amp; Hardy, 1999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4061080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8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Emotion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Hochschild, 1979; Rafaeli &amp; Sutton, 1987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2828798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9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Idea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Carlsen et al., 2012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2598066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10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Identity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Watson, 2008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06263265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11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Institutional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Lawrence &amp; Suddaby, 2006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85898581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12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Interaction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Idrissou et al., 2016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6988113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13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Intersectional identity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Atewologun et al., 2016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5286938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14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Meaning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Benford &amp; Snow, 2000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44698822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15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Narrative identity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Ibarra &amp; Barbulescu, 2010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80246144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16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Practice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Zietsma &amp; Lawrence, 2010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1624698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17</a:t>
                      </a:r>
                      <a:endParaRPr lang="en-US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Race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Whitaker, 2005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6916473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18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Strategy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Whittington, Molloy, Mayer, &amp; Smith, 2006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4655558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19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Temporal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Granqvist &amp; Gustafsson, 2016; McGivern et al., 2018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42333677"/>
                  </a:ext>
                </a:extLst>
              </a:tr>
              <a:tr h="31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20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/>
                </a:tc>
                <a:tc>
                  <a:txBody>
                    <a:bodyPr/>
                    <a:lstStyle/>
                    <a:p>
                      <a:pPr marL="1097280" marR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Values work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3E7E9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Gehman et al., 2013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281" marR="4928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00343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87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Social-symbolic work in </a:t>
            </a:r>
            <a:br>
              <a:rPr lang="en-US" dirty="0"/>
            </a:br>
            <a:r>
              <a:rPr lang="en-US" dirty="0"/>
              <a:t>management and organization research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037423"/>
              </p:ext>
            </p:extLst>
          </p:nvPr>
        </p:nvGraphicFramePr>
        <p:xfrm>
          <a:off x="1451579" y="2157574"/>
          <a:ext cx="9435496" cy="4208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2785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72F31E-23BC-485B-AD45-61B07813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Process Model of Social-Symbolic Work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36E70D-1AED-43C1-833C-14DA6742C49B}"/>
              </a:ext>
            </a:extLst>
          </p:cNvPr>
          <p:cNvSpPr/>
          <p:nvPr/>
        </p:nvSpPr>
        <p:spPr>
          <a:xfrm>
            <a:off x="4686300" y="3523848"/>
            <a:ext cx="2794000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Social-symbolic work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4F37B0-1A75-46E8-B956-6AAEB4D2A0E3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>
            <a:off x="3654823" y="4135237"/>
            <a:ext cx="103147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BCDE1B-ACBC-48A2-B273-7BD90DAA9281}"/>
              </a:ext>
            </a:extLst>
          </p:cNvPr>
          <p:cNvCxnSpPr>
            <a:cxnSpLocks/>
            <a:stCxn id="8" idx="0"/>
            <a:endCxn id="6" idx="2"/>
          </p:cNvCxnSpPr>
          <p:nvPr/>
        </p:nvCxnSpPr>
        <p:spPr>
          <a:xfrm flipH="1" flipV="1">
            <a:off x="6083300" y="4746625"/>
            <a:ext cx="1787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F91E617-4E53-4715-9F04-F25C31C61F0B}"/>
              </a:ext>
            </a:extLst>
          </p:cNvPr>
          <p:cNvSpPr/>
          <p:nvPr/>
        </p:nvSpPr>
        <p:spPr>
          <a:xfrm>
            <a:off x="1405797" y="3523848"/>
            <a:ext cx="2249026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Motivations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76FB35-33FE-4A7D-9D9B-8D9FF34373E9}"/>
              </a:ext>
            </a:extLst>
          </p:cNvPr>
          <p:cNvSpPr/>
          <p:nvPr/>
        </p:nvSpPr>
        <p:spPr>
          <a:xfrm>
            <a:off x="8515351" y="3523848"/>
            <a:ext cx="2249026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Effects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193AA3-5312-44A0-A98B-AA56394F7841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7480300" y="4135237"/>
            <a:ext cx="103505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D772DA6-F204-4DFB-ADD4-4D136BAEB5D3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085087" y="4746625"/>
            <a:ext cx="2430264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BB1D11D-6F36-4B38-B90C-F8FACFCD02E7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3654823" y="4746625"/>
            <a:ext cx="2430264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7E979C2-2E61-4A1B-B1A1-6E9CF2467B90}"/>
              </a:ext>
            </a:extLst>
          </p:cNvPr>
          <p:cNvSpPr/>
          <p:nvPr/>
        </p:nvSpPr>
        <p:spPr>
          <a:xfrm>
            <a:off x="4353297" y="6013455"/>
            <a:ext cx="3463580" cy="752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Situatedness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46FCD9-67B7-455C-89F3-3A311FAA6CC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3896123" y="2837092"/>
            <a:ext cx="800101" cy="68675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47DE8A-FDE9-4875-9B0A-C6DF3325A7BC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7495778" y="2837092"/>
            <a:ext cx="800101" cy="68675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DDE82-AA66-4EAB-B065-CA7166ED57CF}"/>
              </a:ext>
            </a:extLst>
          </p:cNvPr>
          <p:cNvSpPr/>
          <p:nvPr/>
        </p:nvSpPr>
        <p:spPr>
          <a:xfrm>
            <a:off x="2264173" y="2156375"/>
            <a:ext cx="3263900" cy="6807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Practices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D3BBC8-B7C9-4BC5-AC63-9A5EE0C5727C}"/>
              </a:ext>
            </a:extLst>
          </p:cNvPr>
          <p:cNvSpPr/>
          <p:nvPr/>
        </p:nvSpPr>
        <p:spPr>
          <a:xfrm>
            <a:off x="6663929" y="2156375"/>
            <a:ext cx="3263900" cy="6807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362598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3/33/Man_sleeping_on_Canadian_sidewalk.jpg">
            <a:extLst>
              <a:ext uri="{FF2B5EF4-FFF2-40B4-BE49-F238E27FC236}">
                <a16:creationId xmlns:a16="http://schemas.microsoft.com/office/drawing/2014/main" id="{EFFB44AC-CB83-47CF-8D62-C40595ADB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677942"/>
            <a:ext cx="7874000" cy="5905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DC508A-4F92-4862-A998-FCE2AAB44B52}"/>
              </a:ext>
            </a:extLst>
          </p:cNvPr>
          <p:cNvSpPr txBox="1"/>
          <p:nvPr/>
        </p:nvSpPr>
        <p:spPr>
          <a:xfrm>
            <a:off x="190499" y="482600"/>
            <a:ext cx="381952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small" dirty="0">
                <a:solidFill>
                  <a:schemeClr val="accent1"/>
                </a:solidFill>
                <a:highlight>
                  <a:srgbClr val="FFFF00"/>
                </a:highlight>
              </a:rPr>
              <a:t>Think of this photograph as data</a:t>
            </a:r>
          </a:p>
          <a:p>
            <a:pPr marL="342900" indent="-342900">
              <a:buFont typeface="+mj-lt"/>
              <a:buAutoNum type="arabicParenR"/>
            </a:pPr>
            <a:endParaRPr lang="en-US" sz="2000" dirty="0"/>
          </a:p>
          <a:p>
            <a:r>
              <a:rPr lang="en-US" sz="2000" dirty="0"/>
              <a:t>This photo/exercise is also on </a:t>
            </a:r>
            <a:r>
              <a:rPr lang="en-US" sz="2000" b="1" dirty="0"/>
              <a:t>p. 2 of our </a:t>
            </a:r>
            <a:r>
              <a:rPr lang="en-US" sz="2000" b="1" dirty="0" err="1"/>
              <a:t>Jamboard</a:t>
            </a:r>
            <a:r>
              <a:rPr lang="en-US" sz="2000" b="1" dirty="0"/>
              <a:t> </a:t>
            </a:r>
            <a:r>
              <a:rPr lang="en-US" sz="2000" dirty="0"/>
              <a:t>so you can see them in your breakout rooms (please put your answers on p. 3 of the </a:t>
            </a:r>
            <a:r>
              <a:rPr lang="en-US" sz="2000" dirty="0" err="1"/>
              <a:t>Jamboard</a:t>
            </a:r>
            <a:r>
              <a:rPr lang="en-US" sz="2000" dirty="0"/>
              <a:t>)</a:t>
            </a:r>
          </a:p>
          <a:p>
            <a:pPr marL="342900" indent="-342900">
              <a:buFont typeface="+mj-lt"/>
              <a:buAutoNum type="arabicParenR"/>
            </a:pPr>
            <a:endParaRPr lang="en-US" sz="2000" dirty="0"/>
          </a:p>
          <a:p>
            <a:pPr marL="342900" indent="-342900">
              <a:buFont typeface="+mj-lt"/>
              <a:buAutoNum type="arabicParenR"/>
            </a:pPr>
            <a:r>
              <a:rPr lang="en-US" sz="2000" dirty="0"/>
              <a:t>What </a:t>
            </a:r>
            <a:r>
              <a:rPr lang="en-US" sz="2000" b="1" dirty="0"/>
              <a:t>social-symbolic objects </a:t>
            </a:r>
            <a:r>
              <a:rPr lang="en-US" sz="2000" dirty="0"/>
              <a:t>do you observe?</a:t>
            </a:r>
          </a:p>
          <a:p>
            <a:pPr marL="342900" indent="-342900">
              <a:buFont typeface="+mj-lt"/>
              <a:buAutoNum type="arabicParenR"/>
            </a:pPr>
            <a:endParaRPr lang="en-US" sz="2000" dirty="0"/>
          </a:p>
          <a:p>
            <a:pPr marL="342900" indent="-342900">
              <a:buFont typeface="+mj-lt"/>
              <a:buAutoNum type="arabicParenR"/>
            </a:pPr>
            <a:r>
              <a:rPr lang="en-US" sz="2000" dirty="0"/>
              <a:t>What forms of </a:t>
            </a:r>
            <a:r>
              <a:rPr lang="en-US" sz="2000" b="1" dirty="0"/>
              <a:t>social-symbolic work </a:t>
            </a:r>
            <a:r>
              <a:rPr lang="en-US" sz="2000" dirty="0"/>
              <a:t>can you imagine are important to constituting the scene?</a:t>
            </a:r>
          </a:p>
          <a:p>
            <a:pPr marL="342900" indent="-342900">
              <a:buFont typeface="+mj-lt"/>
              <a:buAutoNum type="arabicParenR"/>
            </a:pPr>
            <a:endParaRPr lang="en-US" sz="2000" dirty="0"/>
          </a:p>
          <a:p>
            <a:pPr marL="342900" indent="-342900">
              <a:buFont typeface="+mj-lt"/>
              <a:buAutoNum type="arabicParenR"/>
            </a:pPr>
            <a:r>
              <a:rPr lang="en-US" sz="2000" dirty="0"/>
              <a:t>What would be a </a:t>
            </a:r>
            <a:r>
              <a:rPr lang="en-US" sz="2000" b="1" dirty="0"/>
              <a:t>research question</a:t>
            </a:r>
            <a:r>
              <a:rPr lang="en-US" sz="2000" dirty="0"/>
              <a:t> that you might ask about the objects and work? </a:t>
            </a:r>
          </a:p>
        </p:txBody>
      </p:sp>
    </p:spTree>
    <p:extLst>
      <p:ext uri="{BB962C8B-B14F-4D97-AF65-F5344CB8AC3E}">
        <p14:creationId xmlns:p14="http://schemas.microsoft.com/office/powerpoint/2010/main" val="8696660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6025</TotalTime>
  <Words>869</Words>
  <Application>Microsoft Office PowerPoint</Application>
  <PresentationFormat>Widescreen</PresentationFormat>
  <Paragraphs>157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Times New Roman</vt:lpstr>
      <vt:lpstr>Gallery</vt:lpstr>
      <vt:lpstr>Doctoral/Post-Doctoral Online Seminar on Social-Symbolic Work</vt:lpstr>
      <vt:lpstr>Our aims</vt:lpstr>
      <vt:lpstr>Overview of the Social-Symbolic Work Perspective</vt:lpstr>
      <vt:lpstr>PowerPoint Presentation</vt:lpstr>
      <vt:lpstr>PowerPoint Presentation</vt:lpstr>
      <vt:lpstr>The project</vt:lpstr>
      <vt:lpstr>Social-symbolic objects </vt:lpstr>
      <vt:lpstr>A quick game to get us going</vt:lpstr>
      <vt:lpstr>Social-symbolic work</vt:lpstr>
      <vt:lpstr>PowerPoint Presentation</vt:lpstr>
      <vt:lpstr>Social-symbolic work in  management and organization research </vt:lpstr>
      <vt:lpstr>A Process Model of Social-Symbolic Work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Situatedness of Social-Symbolic Work:  Thickening Theories of Social Construction</dc:title>
  <dc:creator>Tom Lawrence</dc:creator>
  <cp:lastModifiedBy>TL</cp:lastModifiedBy>
  <cp:revision>240</cp:revision>
  <dcterms:created xsi:type="dcterms:W3CDTF">2018-12-09T15:32:46Z</dcterms:created>
  <dcterms:modified xsi:type="dcterms:W3CDTF">2021-03-04T09:20:24Z</dcterms:modified>
</cp:coreProperties>
</file>