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84" r:id="rId2"/>
    <p:sldId id="376" r:id="rId3"/>
    <p:sldId id="388" r:id="rId4"/>
    <p:sldId id="389" r:id="rId5"/>
    <p:sldId id="393" r:id="rId6"/>
    <p:sldId id="394" r:id="rId7"/>
    <p:sldId id="396" r:id="rId8"/>
    <p:sldId id="398" r:id="rId9"/>
    <p:sldId id="399" r:id="rId10"/>
    <p:sldId id="390" r:id="rId11"/>
    <p:sldId id="391" r:id="rId12"/>
    <p:sldId id="392" r:id="rId13"/>
    <p:sldId id="40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Lawrence" initials="TL" lastIdx="1" clrIdx="0">
    <p:extLst>
      <p:ext uri="{19B8F6BF-5375-455C-9EA6-DF929625EA0E}">
        <p15:presenceInfo xmlns:p15="http://schemas.microsoft.com/office/powerpoint/2012/main" userId="88effc5da61dd3e9" providerId="Windows Live"/>
      </p:ext>
    </p:extLst>
  </p:cmAuthor>
  <p:cmAuthor id="2" name="TL" initials="TL" lastIdx="2" clrIdx="1">
    <p:extLst>
      <p:ext uri="{19B8F6BF-5375-455C-9EA6-DF929625EA0E}">
        <p15:presenceInfo xmlns:p15="http://schemas.microsoft.com/office/powerpoint/2012/main" userId="T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7E9"/>
    <a:srgbClr val="E6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94" autoAdjust="0"/>
    <p:restoredTop sz="78639" autoAdjust="0"/>
  </p:normalViewPr>
  <p:slideViewPr>
    <p:cSldViewPr snapToGrid="0">
      <p:cViewPr varScale="1">
        <p:scale>
          <a:sx n="62" d="100"/>
          <a:sy n="62" d="100"/>
        </p:scale>
        <p:origin x="716" y="44"/>
      </p:cViewPr>
      <p:guideLst>
        <p:guide orient="horz" pos="2160"/>
        <p:guide pos="71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8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C57B2-6D18-43DB-BF3F-B97CAC331F2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6F9F24-3373-490F-AF21-8EB9119AF933}">
      <dgm:prSet custT="1"/>
      <dgm:spPr/>
      <dgm:t>
        <a:bodyPr/>
        <a:lstStyle/>
        <a:p>
          <a:pPr rtl="0"/>
          <a:r>
            <a:rPr lang="en-US" sz="2800" dirty="0"/>
            <a:t>Self work</a:t>
          </a:r>
        </a:p>
      </dgm:t>
    </dgm:pt>
    <dgm:pt modelId="{6F712F12-B385-4499-92D6-90951AAFD846}" type="parTrans" cxnId="{55361413-B5C8-43C3-9CDE-1C3277B53D18}">
      <dgm:prSet/>
      <dgm:spPr/>
      <dgm:t>
        <a:bodyPr/>
        <a:lstStyle/>
        <a:p>
          <a:endParaRPr lang="en-US"/>
        </a:p>
      </dgm:t>
    </dgm:pt>
    <dgm:pt modelId="{E8B574EF-DBF0-4202-8712-D8194966412B}" type="sibTrans" cxnId="{55361413-B5C8-43C3-9CDE-1C3277B53D18}">
      <dgm:prSet/>
      <dgm:spPr/>
      <dgm:t>
        <a:bodyPr/>
        <a:lstStyle/>
        <a:p>
          <a:endParaRPr lang="en-US"/>
        </a:p>
      </dgm:t>
    </dgm:pt>
    <dgm:pt modelId="{3B1E79D0-BD8E-48D2-9E8E-1384F7A686D2}">
      <dgm:prSet custT="1"/>
      <dgm:spPr/>
      <dgm:t>
        <a:bodyPr/>
        <a:lstStyle/>
        <a:p>
          <a:pPr rtl="0"/>
          <a:r>
            <a:rPr lang="en-US" sz="2300" dirty="0"/>
            <a:t>Emotion work</a:t>
          </a:r>
        </a:p>
      </dgm:t>
    </dgm:pt>
    <dgm:pt modelId="{12FC020D-5A93-40C9-A8F3-F72D1E86BEBF}" type="parTrans" cxnId="{94F5AE41-A84C-43B8-AB64-459F2983DDEE}">
      <dgm:prSet/>
      <dgm:spPr/>
      <dgm:t>
        <a:bodyPr/>
        <a:lstStyle/>
        <a:p>
          <a:endParaRPr lang="en-US"/>
        </a:p>
      </dgm:t>
    </dgm:pt>
    <dgm:pt modelId="{A312042F-11BD-4C56-9D8C-5E0EF40FFF2B}" type="sibTrans" cxnId="{94F5AE41-A84C-43B8-AB64-459F2983DDEE}">
      <dgm:prSet/>
      <dgm:spPr/>
      <dgm:t>
        <a:bodyPr/>
        <a:lstStyle/>
        <a:p>
          <a:endParaRPr lang="en-US"/>
        </a:p>
      </dgm:t>
    </dgm:pt>
    <dgm:pt modelId="{C90808F0-F379-4A3E-9C30-813CCD9707C0}">
      <dgm:prSet custT="1"/>
      <dgm:spPr/>
      <dgm:t>
        <a:bodyPr/>
        <a:lstStyle/>
        <a:p>
          <a:pPr rtl="0"/>
          <a:r>
            <a:rPr lang="en-US" sz="2300"/>
            <a:t>Identity work</a:t>
          </a:r>
        </a:p>
      </dgm:t>
    </dgm:pt>
    <dgm:pt modelId="{EC639134-F95C-416A-BAA2-FF1F43E18547}" type="parTrans" cxnId="{6311FA97-E8B8-4B72-BBCE-41FDD2D81993}">
      <dgm:prSet/>
      <dgm:spPr/>
      <dgm:t>
        <a:bodyPr/>
        <a:lstStyle/>
        <a:p>
          <a:endParaRPr lang="en-US"/>
        </a:p>
      </dgm:t>
    </dgm:pt>
    <dgm:pt modelId="{6F2F9F08-4DBD-4D9A-910E-60B31E6813CA}" type="sibTrans" cxnId="{6311FA97-E8B8-4B72-BBCE-41FDD2D81993}">
      <dgm:prSet/>
      <dgm:spPr/>
      <dgm:t>
        <a:bodyPr/>
        <a:lstStyle/>
        <a:p>
          <a:endParaRPr lang="en-US"/>
        </a:p>
      </dgm:t>
    </dgm:pt>
    <dgm:pt modelId="{B50C5E97-278D-444F-8BDC-EC50763599C7}">
      <dgm:prSet custT="1"/>
      <dgm:spPr/>
      <dgm:t>
        <a:bodyPr/>
        <a:lstStyle/>
        <a:p>
          <a:pPr rtl="0"/>
          <a:r>
            <a:rPr lang="en-US" sz="2300"/>
            <a:t>Career work</a:t>
          </a:r>
        </a:p>
      </dgm:t>
    </dgm:pt>
    <dgm:pt modelId="{B64F9576-3C66-455C-8950-67EDBFCF7853}" type="parTrans" cxnId="{4D65565B-61B8-4BFE-89F9-3F85DDEBFD76}">
      <dgm:prSet/>
      <dgm:spPr/>
      <dgm:t>
        <a:bodyPr/>
        <a:lstStyle/>
        <a:p>
          <a:endParaRPr lang="en-US"/>
        </a:p>
      </dgm:t>
    </dgm:pt>
    <dgm:pt modelId="{CFED73AF-B758-4483-ADE5-D71566DFC583}" type="sibTrans" cxnId="{4D65565B-61B8-4BFE-89F9-3F85DDEBFD76}">
      <dgm:prSet/>
      <dgm:spPr/>
      <dgm:t>
        <a:bodyPr/>
        <a:lstStyle/>
        <a:p>
          <a:endParaRPr lang="en-US"/>
        </a:p>
      </dgm:t>
    </dgm:pt>
    <dgm:pt modelId="{0D8D3E71-813D-4158-BA9D-7B6212F2AB8A}">
      <dgm:prSet custT="1"/>
      <dgm:spPr/>
      <dgm:t>
        <a:bodyPr/>
        <a:lstStyle/>
        <a:p>
          <a:pPr rtl="0"/>
          <a:r>
            <a:rPr lang="en-US" sz="2800" dirty="0"/>
            <a:t>Organization work</a:t>
          </a:r>
        </a:p>
      </dgm:t>
    </dgm:pt>
    <dgm:pt modelId="{53EA7D1D-EE32-4A68-AA21-8C4383AC4BC4}" type="parTrans" cxnId="{4BA2AEE2-4308-4890-8726-D0DBDA5F0520}">
      <dgm:prSet/>
      <dgm:spPr/>
      <dgm:t>
        <a:bodyPr/>
        <a:lstStyle/>
        <a:p>
          <a:endParaRPr lang="en-US"/>
        </a:p>
      </dgm:t>
    </dgm:pt>
    <dgm:pt modelId="{A16EF780-B5E3-4F57-8911-30381FCBBAE6}" type="sibTrans" cxnId="{4BA2AEE2-4308-4890-8726-D0DBDA5F0520}">
      <dgm:prSet/>
      <dgm:spPr/>
      <dgm:t>
        <a:bodyPr/>
        <a:lstStyle/>
        <a:p>
          <a:endParaRPr lang="en-US"/>
        </a:p>
      </dgm:t>
    </dgm:pt>
    <dgm:pt modelId="{AC84C8B5-A3B3-4371-AC8D-6F8017A8F3CA}">
      <dgm:prSet custT="1"/>
      <dgm:spPr/>
      <dgm:t>
        <a:bodyPr/>
        <a:lstStyle/>
        <a:p>
          <a:pPr rtl="0"/>
          <a:r>
            <a:rPr lang="en-US" sz="2300" dirty="0"/>
            <a:t>Strategy work</a:t>
          </a:r>
        </a:p>
      </dgm:t>
    </dgm:pt>
    <dgm:pt modelId="{6F2E55CA-D8A9-4483-9A4C-E2571DA635D4}" type="parTrans" cxnId="{0EC0B1CB-A8E5-4815-952C-2BD66CF1D65B}">
      <dgm:prSet/>
      <dgm:spPr/>
      <dgm:t>
        <a:bodyPr/>
        <a:lstStyle/>
        <a:p>
          <a:endParaRPr lang="en-US"/>
        </a:p>
      </dgm:t>
    </dgm:pt>
    <dgm:pt modelId="{2EE44C88-1E8B-477C-9A1F-C6A952E4A916}" type="sibTrans" cxnId="{0EC0B1CB-A8E5-4815-952C-2BD66CF1D65B}">
      <dgm:prSet/>
      <dgm:spPr/>
      <dgm:t>
        <a:bodyPr/>
        <a:lstStyle/>
        <a:p>
          <a:endParaRPr lang="en-US"/>
        </a:p>
      </dgm:t>
    </dgm:pt>
    <dgm:pt modelId="{B444E185-8E1A-4D86-93F6-279E37C406BF}">
      <dgm:prSet custT="1"/>
      <dgm:spPr/>
      <dgm:t>
        <a:bodyPr/>
        <a:lstStyle/>
        <a:p>
          <a:pPr rtl="0"/>
          <a:r>
            <a:rPr lang="en-US" sz="2300" dirty="0"/>
            <a:t>Boundary work</a:t>
          </a:r>
        </a:p>
      </dgm:t>
    </dgm:pt>
    <dgm:pt modelId="{AE035AEA-6DBB-4834-A230-E101196A8199}" type="parTrans" cxnId="{54769699-54CA-48CA-8089-077E6723F274}">
      <dgm:prSet/>
      <dgm:spPr/>
      <dgm:t>
        <a:bodyPr/>
        <a:lstStyle/>
        <a:p>
          <a:endParaRPr lang="en-US"/>
        </a:p>
      </dgm:t>
    </dgm:pt>
    <dgm:pt modelId="{33941F5D-1631-42E1-84F3-764ABC1AA97A}" type="sibTrans" cxnId="{54769699-54CA-48CA-8089-077E6723F274}">
      <dgm:prSet/>
      <dgm:spPr/>
      <dgm:t>
        <a:bodyPr/>
        <a:lstStyle/>
        <a:p>
          <a:endParaRPr lang="en-US"/>
        </a:p>
      </dgm:t>
    </dgm:pt>
    <dgm:pt modelId="{CB8D1EEE-DB5F-4CB8-AE7E-1967D7214086}">
      <dgm:prSet custT="1"/>
      <dgm:spPr/>
      <dgm:t>
        <a:bodyPr/>
        <a:lstStyle/>
        <a:p>
          <a:pPr rtl="0"/>
          <a:r>
            <a:rPr lang="en-US" sz="2300" dirty="0"/>
            <a:t>Technology work</a:t>
          </a:r>
        </a:p>
      </dgm:t>
    </dgm:pt>
    <dgm:pt modelId="{29934D6B-608D-4E6E-894E-5734A0AF564E}" type="parTrans" cxnId="{BE42EFD5-91AD-4D3E-B562-1A4426F9B853}">
      <dgm:prSet/>
      <dgm:spPr/>
      <dgm:t>
        <a:bodyPr/>
        <a:lstStyle/>
        <a:p>
          <a:endParaRPr lang="en-US"/>
        </a:p>
      </dgm:t>
    </dgm:pt>
    <dgm:pt modelId="{89531FB6-6B04-4731-9C17-81FF8EC273A5}" type="sibTrans" cxnId="{BE42EFD5-91AD-4D3E-B562-1A4426F9B853}">
      <dgm:prSet/>
      <dgm:spPr/>
      <dgm:t>
        <a:bodyPr/>
        <a:lstStyle/>
        <a:p>
          <a:endParaRPr lang="en-US"/>
        </a:p>
      </dgm:t>
    </dgm:pt>
    <dgm:pt modelId="{1CC7DC2E-804B-4790-BE0C-5221DDD67B45}">
      <dgm:prSet custT="1"/>
      <dgm:spPr/>
      <dgm:t>
        <a:bodyPr/>
        <a:lstStyle/>
        <a:p>
          <a:pPr rtl="0"/>
          <a:r>
            <a:rPr lang="en-US" sz="2800" dirty="0"/>
            <a:t>Institutional work</a:t>
          </a:r>
        </a:p>
      </dgm:t>
    </dgm:pt>
    <dgm:pt modelId="{33D17FB8-B474-441A-ACFE-48798A804772}" type="parTrans" cxnId="{B70758B3-7BB6-4C23-9AA1-BBCBB7BFCC0D}">
      <dgm:prSet/>
      <dgm:spPr/>
      <dgm:t>
        <a:bodyPr/>
        <a:lstStyle/>
        <a:p>
          <a:endParaRPr lang="en-US"/>
        </a:p>
      </dgm:t>
    </dgm:pt>
    <dgm:pt modelId="{267C7083-83C2-4816-8E95-662E87FAED02}" type="sibTrans" cxnId="{B70758B3-7BB6-4C23-9AA1-BBCBB7BFCC0D}">
      <dgm:prSet/>
      <dgm:spPr/>
      <dgm:t>
        <a:bodyPr/>
        <a:lstStyle/>
        <a:p>
          <a:endParaRPr lang="en-US"/>
        </a:p>
      </dgm:t>
    </dgm:pt>
    <dgm:pt modelId="{135E6446-176A-48BF-BCD3-D6DE88D62F3D}">
      <dgm:prSet custT="1"/>
      <dgm:spPr/>
      <dgm:t>
        <a:bodyPr/>
        <a:lstStyle/>
        <a:p>
          <a:pPr rtl="0"/>
          <a:r>
            <a:rPr lang="en-US" sz="2300" dirty="0"/>
            <a:t>Practice work</a:t>
          </a:r>
        </a:p>
      </dgm:t>
    </dgm:pt>
    <dgm:pt modelId="{6EC9CDEB-3D76-4A13-97E2-DD90F692DF7D}" type="parTrans" cxnId="{350A2D8E-7331-47CF-9B21-A30871F2567F}">
      <dgm:prSet/>
      <dgm:spPr/>
      <dgm:t>
        <a:bodyPr/>
        <a:lstStyle/>
        <a:p>
          <a:endParaRPr lang="en-US"/>
        </a:p>
      </dgm:t>
    </dgm:pt>
    <dgm:pt modelId="{33B45F02-F786-45AD-9277-A9741C493159}" type="sibTrans" cxnId="{350A2D8E-7331-47CF-9B21-A30871F2567F}">
      <dgm:prSet/>
      <dgm:spPr/>
      <dgm:t>
        <a:bodyPr/>
        <a:lstStyle/>
        <a:p>
          <a:endParaRPr lang="en-US"/>
        </a:p>
      </dgm:t>
    </dgm:pt>
    <dgm:pt modelId="{0452661C-4F19-43EB-AA0D-5AC6713EB8A1}">
      <dgm:prSet custT="1"/>
      <dgm:spPr/>
      <dgm:t>
        <a:bodyPr/>
        <a:lstStyle/>
        <a:p>
          <a:pPr rtl="0"/>
          <a:r>
            <a:rPr lang="en-US" sz="2300" dirty="0"/>
            <a:t>Category work</a:t>
          </a:r>
        </a:p>
      </dgm:t>
    </dgm:pt>
    <dgm:pt modelId="{61335E74-6B53-40C3-99FF-7E184891D1D9}" type="parTrans" cxnId="{0D3CF52A-35CA-416D-8513-7B402D4DD079}">
      <dgm:prSet/>
      <dgm:spPr/>
      <dgm:t>
        <a:bodyPr/>
        <a:lstStyle/>
        <a:p>
          <a:endParaRPr lang="en-US"/>
        </a:p>
      </dgm:t>
    </dgm:pt>
    <dgm:pt modelId="{A0C2C8FB-77DC-4048-B68C-5B242D300A90}" type="sibTrans" cxnId="{0D3CF52A-35CA-416D-8513-7B402D4DD079}">
      <dgm:prSet/>
      <dgm:spPr/>
      <dgm:t>
        <a:bodyPr/>
        <a:lstStyle/>
        <a:p>
          <a:endParaRPr lang="en-US"/>
        </a:p>
      </dgm:t>
    </dgm:pt>
    <dgm:pt modelId="{7609B6E6-5C8A-4AEA-A400-CD797F038350}" type="pres">
      <dgm:prSet presAssocID="{151C57B2-6D18-43DB-BF3F-B97CAC331F21}" presName="Name0" presStyleCnt="0">
        <dgm:presLayoutVars>
          <dgm:dir/>
          <dgm:animLvl val="lvl"/>
          <dgm:resizeHandles val="exact"/>
        </dgm:presLayoutVars>
      </dgm:prSet>
      <dgm:spPr/>
    </dgm:pt>
    <dgm:pt modelId="{E852CD7C-4034-432E-8B6D-BBD86924E28F}" type="pres">
      <dgm:prSet presAssocID="{3C6F9F24-3373-490F-AF21-8EB9119AF933}" presName="linNode" presStyleCnt="0"/>
      <dgm:spPr/>
    </dgm:pt>
    <dgm:pt modelId="{ECC01729-94F5-40DD-B486-33C0091C55B8}" type="pres">
      <dgm:prSet presAssocID="{3C6F9F24-3373-490F-AF21-8EB9119AF93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14725FE-23B5-4C4C-A733-E7DE727A5FBC}" type="pres">
      <dgm:prSet presAssocID="{3C6F9F24-3373-490F-AF21-8EB9119AF933}" presName="descendantText" presStyleLbl="alignAccFollowNode1" presStyleIdx="0" presStyleCnt="3" custLinFactNeighborX="0" custLinFactNeighborY="0">
        <dgm:presLayoutVars>
          <dgm:bulletEnabled val="1"/>
        </dgm:presLayoutVars>
      </dgm:prSet>
      <dgm:spPr/>
    </dgm:pt>
    <dgm:pt modelId="{80741B0A-F8AD-4AB8-A8E5-657F91E4512F}" type="pres">
      <dgm:prSet presAssocID="{E8B574EF-DBF0-4202-8712-D8194966412B}" presName="sp" presStyleCnt="0"/>
      <dgm:spPr/>
    </dgm:pt>
    <dgm:pt modelId="{98C1BFA5-7BD7-40C7-B27B-C5265E374514}" type="pres">
      <dgm:prSet presAssocID="{0D8D3E71-813D-4158-BA9D-7B6212F2AB8A}" presName="linNode" presStyleCnt="0"/>
      <dgm:spPr/>
    </dgm:pt>
    <dgm:pt modelId="{AEBE7D8D-0726-48BF-9975-EC2037CCD919}" type="pres">
      <dgm:prSet presAssocID="{0D8D3E71-813D-4158-BA9D-7B6212F2AB8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470C64C-D00F-4648-98F2-7E0647029DCB}" type="pres">
      <dgm:prSet presAssocID="{0D8D3E71-813D-4158-BA9D-7B6212F2AB8A}" presName="descendantText" presStyleLbl="alignAccFollowNode1" presStyleIdx="1" presStyleCnt="3">
        <dgm:presLayoutVars>
          <dgm:bulletEnabled val="1"/>
        </dgm:presLayoutVars>
      </dgm:prSet>
      <dgm:spPr/>
    </dgm:pt>
    <dgm:pt modelId="{0F9ED4FD-8627-4A29-9241-672CCC6C1FB2}" type="pres">
      <dgm:prSet presAssocID="{A16EF780-B5E3-4F57-8911-30381FCBBAE6}" presName="sp" presStyleCnt="0"/>
      <dgm:spPr/>
    </dgm:pt>
    <dgm:pt modelId="{54448077-034A-4E38-9B1C-190AB4C7B766}" type="pres">
      <dgm:prSet presAssocID="{1CC7DC2E-804B-4790-BE0C-5221DDD67B45}" presName="linNode" presStyleCnt="0"/>
      <dgm:spPr/>
    </dgm:pt>
    <dgm:pt modelId="{9908CAFB-5117-46C6-B3AD-986E313EF12A}" type="pres">
      <dgm:prSet presAssocID="{1CC7DC2E-804B-4790-BE0C-5221DDD67B4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436955C-F58A-4BB1-B964-0FA1B030CFCE}" type="pres">
      <dgm:prSet presAssocID="{1CC7DC2E-804B-4790-BE0C-5221DDD67B4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C56DD06-8B0D-4D05-882F-095DB61570F1}" type="presOf" srcId="{AC84C8B5-A3B3-4371-AC8D-6F8017A8F3CA}" destId="{4470C64C-D00F-4648-98F2-7E0647029DCB}" srcOrd="0" destOrd="0" presId="urn:microsoft.com/office/officeart/2005/8/layout/vList5"/>
    <dgm:cxn modelId="{55361413-B5C8-43C3-9CDE-1C3277B53D18}" srcId="{151C57B2-6D18-43DB-BF3F-B97CAC331F21}" destId="{3C6F9F24-3373-490F-AF21-8EB9119AF933}" srcOrd="0" destOrd="0" parTransId="{6F712F12-B385-4499-92D6-90951AAFD846}" sibTransId="{E8B574EF-DBF0-4202-8712-D8194966412B}"/>
    <dgm:cxn modelId="{6911071E-EA34-43EA-B3EC-41FE0D3FD7B8}" type="presOf" srcId="{B444E185-8E1A-4D86-93F6-279E37C406BF}" destId="{4470C64C-D00F-4648-98F2-7E0647029DCB}" srcOrd="0" destOrd="1" presId="urn:microsoft.com/office/officeart/2005/8/layout/vList5"/>
    <dgm:cxn modelId="{DE1CD81E-40C0-476E-B016-3AE7141BBEA0}" type="presOf" srcId="{CB8D1EEE-DB5F-4CB8-AE7E-1967D7214086}" destId="{4470C64C-D00F-4648-98F2-7E0647029DCB}" srcOrd="0" destOrd="2" presId="urn:microsoft.com/office/officeart/2005/8/layout/vList5"/>
    <dgm:cxn modelId="{5ED20521-0547-4AC3-810B-3B1D521C24DC}" type="presOf" srcId="{C90808F0-F379-4A3E-9C30-813CCD9707C0}" destId="{814725FE-23B5-4C4C-A733-E7DE727A5FBC}" srcOrd="0" destOrd="1" presId="urn:microsoft.com/office/officeart/2005/8/layout/vList5"/>
    <dgm:cxn modelId="{8B066521-9614-4795-A016-F77C61832855}" type="presOf" srcId="{B50C5E97-278D-444F-8BDC-EC50763599C7}" destId="{814725FE-23B5-4C4C-A733-E7DE727A5FBC}" srcOrd="0" destOrd="2" presId="urn:microsoft.com/office/officeart/2005/8/layout/vList5"/>
    <dgm:cxn modelId="{0D3CF52A-35CA-416D-8513-7B402D4DD079}" srcId="{1CC7DC2E-804B-4790-BE0C-5221DDD67B45}" destId="{0452661C-4F19-43EB-AA0D-5AC6713EB8A1}" srcOrd="1" destOrd="0" parTransId="{61335E74-6B53-40C3-99FF-7E184891D1D9}" sibTransId="{A0C2C8FB-77DC-4048-B68C-5B242D300A90}"/>
    <dgm:cxn modelId="{4D65565B-61B8-4BFE-89F9-3F85DDEBFD76}" srcId="{3C6F9F24-3373-490F-AF21-8EB9119AF933}" destId="{B50C5E97-278D-444F-8BDC-EC50763599C7}" srcOrd="2" destOrd="0" parTransId="{B64F9576-3C66-455C-8950-67EDBFCF7853}" sibTransId="{CFED73AF-B758-4483-ADE5-D71566DFC583}"/>
    <dgm:cxn modelId="{94F5AE41-A84C-43B8-AB64-459F2983DDEE}" srcId="{3C6F9F24-3373-490F-AF21-8EB9119AF933}" destId="{3B1E79D0-BD8E-48D2-9E8E-1384F7A686D2}" srcOrd="0" destOrd="0" parTransId="{12FC020D-5A93-40C9-A8F3-F72D1E86BEBF}" sibTransId="{A312042F-11BD-4C56-9D8C-5E0EF40FFF2B}"/>
    <dgm:cxn modelId="{656C1E45-0781-456F-9794-2DD392E161ED}" type="presOf" srcId="{1CC7DC2E-804B-4790-BE0C-5221DDD67B45}" destId="{9908CAFB-5117-46C6-B3AD-986E313EF12A}" srcOrd="0" destOrd="0" presId="urn:microsoft.com/office/officeart/2005/8/layout/vList5"/>
    <dgm:cxn modelId="{ACE6434A-41ED-49C2-9E91-EA99777529F6}" type="presOf" srcId="{0452661C-4F19-43EB-AA0D-5AC6713EB8A1}" destId="{D436955C-F58A-4BB1-B964-0FA1B030CFCE}" srcOrd="0" destOrd="1" presId="urn:microsoft.com/office/officeart/2005/8/layout/vList5"/>
    <dgm:cxn modelId="{0F395A4B-135E-413B-B8D6-AEC7DD8B2C04}" type="presOf" srcId="{3B1E79D0-BD8E-48D2-9E8E-1384F7A686D2}" destId="{814725FE-23B5-4C4C-A733-E7DE727A5FBC}" srcOrd="0" destOrd="0" presId="urn:microsoft.com/office/officeart/2005/8/layout/vList5"/>
    <dgm:cxn modelId="{25373F8A-807E-4367-9757-B72E4D2736D0}" type="presOf" srcId="{135E6446-176A-48BF-BCD3-D6DE88D62F3D}" destId="{D436955C-F58A-4BB1-B964-0FA1B030CFCE}" srcOrd="0" destOrd="0" presId="urn:microsoft.com/office/officeart/2005/8/layout/vList5"/>
    <dgm:cxn modelId="{350A2D8E-7331-47CF-9B21-A30871F2567F}" srcId="{1CC7DC2E-804B-4790-BE0C-5221DDD67B45}" destId="{135E6446-176A-48BF-BCD3-D6DE88D62F3D}" srcOrd="0" destOrd="0" parTransId="{6EC9CDEB-3D76-4A13-97E2-DD90F692DF7D}" sibTransId="{33B45F02-F786-45AD-9277-A9741C493159}"/>
    <dgm:cxn modelId="{6311FA97-E8B8-4B72-BBCE-41FDD2D81993}" srcId="{3C6F9F24-3373-490F-AF21-8EB9119AF933}" destId="{C90808F0-F379-4A3E-9C30-813CCD9707C0}" srcOrd="1" destOrd="0" parTransId="{EC639134-F95C-416A-BAA2-FF1F43E18547}" sibTransId="{6F2F9F08-4DBD-4D9A-910E-60B31E6813CA}"/>
    <dgm:cxn modelId="{54769699-54CA-48CA-8089-077E6723F274}" srcId="{0D8D3E71-813D-4158-BA9D-7B6212F2AB8A}" destId="{B444E185-8E1A-4D86-93F6-279E37C406BF}" srcOrd="1" destOrd="0" parTransId="{AE035AEA-6DBB-4834-A230-E101196A8199}" sibTransId="{33941F5D-1631-42E1-84F3-764ABC1AA97A}"/>
    <dgm:cxn modelId="{D4DA049B-35BE-4F4E-9687-CCFDA71D10DB}" type="presOf" srcId="{0D8D3E71-813D-4158-BA9D-7B6212F2AB8A}" destId="{AEBE7D8D-0726-48BF-9975-EC2037CCD919}" srcOrd="0" destOrd="0" presId="urn:microsoft.com/office/officeart/2005/8/layout/vList5"/>
    <dgm:cxn modelId="{B70758B3-7BB6-4C23-9AA1-BBCBB7BFCC0D}" srcId="{151C57B2-6D18-43DB-BF3F-B97CAC331F21}" destId="{1CC7DC2E-804B-4790-BE0C-5221DDD67B45}" srcOrd="2" destOrd="0" parTransId="{33D17FB8-B474-441A-ACFE-48798A804772}" sibTransId="{267C7083-83C2-4816-8E95-662E87FAED02}"/>
    <dgm:cxn modelId="{0EC0B1CB-A8E5-4815-952C-2BD66CF1D65B}" srcId="{0D8D3E71-813D-4158-BA9D-7B6212F2AB8A}" destId="{AC84C8B5-A3B3-4371-AC8D-6F8017A8F3CA}" srcOrd="0" destOrd="0" parTransId="{6F2E55CA-D8A9-4483-9A4C-E2571DA635D4}" sibTransId="{2EE44C88-1E8B-477C-9A1F-C6A952E4A916}"/>
    <dgm:cxn modelId="{BE42EFD5-91AD-4D3E-B562-1A4426F9B853}" srcId="{0D8D3E71-813D-4158-BA9D-7B6212F2AB8A}" destId="{CB8D1EEE-DB5F-4CB8-AE7E-1967D7214086}" srcOrd="2" destOrd="0" parTransId="{29934D6B-608D-4E6E-894E-5734A0AF564E}" sibTransId="{89531FB6-6B04-4731-9C17-81FF8EC273A5}"/>
    <dgm:cxn modelId="{4BA2AEE2-4308-4890-8726-D0DBDA5F0520}" srcId="{151C57B2-6D18-43DB-BF3F-B97CAC331F21}" destId="{0D8D3E71-813D-4158-BA9D-7B6212F2AB8A}" srcOrd="1" destOrd="0" parTransId="{53EA7D1D-EE32-4A68-AA21-8C4383AC4BC4}" sibTransId="{A16EF780-B5E3-4F57-8911-30381FCBBAE6}"/>
    <dgm:cxn modelId="{C59253E3-F271-4988-862A-3FAA52D82A6D}" type="presOf" srcId="{3C6F9F24-3373-490F-AF21-8EB9119AF933}" destId="{ECC01729-94F5-40DD-B486-33C0091C55B8}" srcOrd="0" destOrd="0" presId="urn:microsoft.com/office/officeart/2005/8/layout/vList5"/>
    <dgm:cxn modelId="{B7DA12F0-D75D-4356-A86E-AD0D75EA1986}" type="presOf" srcId="{151C57B2-6D18-43DB-BF3F-B97CAC331F21}" destId="{7609B6E6-5C8A-4AEA-A400-CD797F038350}" srcOrd="0" destOrd="0" presId="urn:microsoft.com/office/officeart/2005/8/layout/vList5"/>
    <dgm:cxn modelId="{5EB14B48-513B-4E19-8967-66F4BE84CBB6}" type="presParOf" srcId="{7609B6E6-5C8A-4AEA-A400-CD797F038350}" destId="{E852CD7C-4034-432E-8B6D-BBD86924E28F}" srcOrd="0" destOrd="0" presId="urn:microsoft.com/office/officeart/2005/8/layout/vList5"/>
    <dgm:cxn modelId="{E7406674-35AA-4BFC-ADF4-3B384C881963}" type="presParOf" srcId="{E852CD7C-4034-432E-8B6D-BBD86924E28F}" destId="{ECC01729-94F5-40DD-B486-33C0091C55B8}" srcOrd="0" destOrd="0" presId="urn:microsoft.com/office/officeart/2005/8/layout/vList5"/>
    <dgm:cxn modelId="{B6D63E58-C11F-431B-B7BD-21DA7B16AC9A}" type="presParOf" srcId="{E852CD7C-4034-432E-8B6D-BBD86924E28F}" destId="{814725FE-23B5-4C4C-A733-E7DE727A5FBC}" srcOrd="1" destOrd="0" presId="urn:microsoft.com/office/officeart/2005/8/layout/vList5"/>
    <dgm:cxn modelId="{2DC54D41-6B0E-41EE-AFAA-4D29B68C39E2}" type="presParOf" srcId="{7609B6E6-5C8A-4AEA-A400-CD797F038350}" destId="{80741B0A-F8AD-4AB8-A8E5-657F91E4512F}" srcOrd="1" destOrd="0" presId="urn:microsoft.com/office/officeart/2005/8/layout/vList5"/>
    <dgm:cxn modelId="{91315704-A730-4823-81A6-D7A50988EA11}" type="presParOf" srcId="{7609B6E6-5C8A-4AEA-A400-CD797F038350}" destId="{98C1BFA5-7BD7-40C7-B27B-C5265E374514}" srcOrd="2" destOrd="0" presId="urn:microsoft.com/office/officeart/2005/8/layout/vList5"/>
    <dgm:cxn modelId="{DFA049B2-EC03-41FD-88EB-ACF3C9082638}" type="presParOf" srcId="{98C1BFA5-7BD7-40C7-B27B-C5265E374514}" destId="{AEBE7D8D-0726-48BF-9975-EC2037CCD919}" srcOrd="0" destOrd="0" presId="urn:microsoft.com/office/officeart/2005/8/layout/vList5"/>
    <dgm:cxn modelId="{AA0B8938-B594-4586-83AD-E023CB8E0E5D}" type="presParOf" srcId="{98C1BFA5-7BD7-40C7-B27B-C5265E374514}" destId="{4470C64C-D00F-4648-98F2-7E0647029DCB}" srcOrd="1" destOrd="0" presId="urn:microsoft.com/office/officeart/2005/8/layout/vList5"/>
    <dgm:cxn modelId="{41BCCB84-711B-43B4-9E3C-1A7F40ED02B0}" type="presParOf" srcId="{7609B6E6-5C8A-4AEA-A400-CD797F038350}" destId="{0F9ED4FD-8627-4A29-9241-672CCC6C1FB2}" srcOrd="3" destOrd="0" presId="urn:microsoft.com/office/officeart/2005/8/layout/vList5"/>
    <dgm:cxn modelId="{AFDD639A-A101-4EE2-9635-E69B2328DBF2}" type="presParOf" srcId="{7609B6E6-5C8A-4AEA-A400-CD797F038350}" destId="{54448077-034A-4E38-9B1C-190AB4C7B766}" srcOrd="4" destOrd="0" presId="urn:microsoft.com/office/officeart/2005/8/layout/vList5"/>
    <dgm:cxn modelId="{F6DC0183-2941-41A2-A604-FD7D379ACE36}" type="presParOf" srcId="{54448077-034A-4E38-9B1C-190AB4C7B766}" destId="{9908CAFB-5117-46C6-B3AD-986E313EF12A}" srcOrd="0" destOrd="0" presId="urn:microsoft.com/office/officeart/2005/8/layout/vList5"/>
    <dgm:cxn modelId="{C172177B-4677-42B4-9E73-BB4279200082}" type="presParOf" srcId="{54448077-034A-4E38-9B1C-190AB4C7B766}" destId="{D436955C-F58A-4BB1-B964-0FA1B030CFC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725FE-23B5-4C4C-A733-E7DE727A5FBC}">
      <dsp:nvSpPr>
        <dsp:cNvPr id="0" name=""/>
        <dsp:cNvSpPr/>
      </dsp:nvSpPr>
      <dsp:spPr>
        <a:xfrm rot="5400000">
          <a:off x="5873610" y="-2339145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Emotion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Identity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Career work</a:t>
          </a:r>
        </a:p>
      </dsp:txBody>
      <dsp:txXfrm rot="-5400000">
        <a:off x="3396778" y="190655"/>
        <a:ext cx="5985749" cy="979116"/>
      </dsp:txXfrm>
    </dsp:sp>
    <dsp:sp modelId="{ECC01729-94F5-40DD-B486-33C0091C55B8}">
      <dsp:nvSpPr>
        <dsp:cNvPr id="0" name=""/>
        <dsp:cNvSpPr/>
      </dsp:nvSpPr>
      <dsp:spPr>
        <a:xfrm>
          <a:off x="0" y="2055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Self work</a:t>
          </a:r>
        </a:p>
      </dsp:txBody>
      <dsp:txXfrm>
        <a:off x="66210" y="68265"/>
        <a:ext cx="3264358" cy="1223895"/>
      </dsp:txXfrm>
    </dsp:sp>
    <dsp:sp modelId="{4470C64C-D00F-4648-98F2-7E0647029DCB}">
      <dsp:nvSpPr>
        <dsp:cNvPr id="0" name=""/>
        <dsp:cNvSpPr/>
      </dsp:nvSpPr>
      <dsp:spPr>
        <a:xfrm rot="5400000">
          <a:off x="5873610" y="-915014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Strategy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Boundary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Technology work</a:t>
          </a:r>
        </a:p>
      </dsp:txBody>
      <dsp:txXfrm rot="-5400000">
        <a:off x="3396778" y="1614786"/>
        <a:ext cx="5985749" cy="979116"/>
      </dsp:txXfrm>
    </dsp:sp>
    <dsp:sp modelId="{AEBE7D8D-0726-48BF-9975-EC2037CCD919}">
      <dsp:nvSpPr>
        <dsp:cNvPr id="0" name=""/>
        <dsp:cNvSpPr/>
      </dsp:nvSpPr>
      <dsp:spPr>
        <a:xfrm>
          <a:off x="0" y="1426186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Organization work</a:t>
          </a:r>
        </a:p>
      </dsp:txBody>
      <dsp:txXfrm>
        <a:off x="66210" y="1492396"/>
        <a:ext cx="3264358" cy="1223895"/>
      </dsp:txXfrm>
    </dsp:sp>
    <dsp:sp modelId="{D436955C-F58A-4BB1-B964-0FA1B030CFCE}">
      <dsp:nvSpPr>
        <dsp:cNvPr id="0" name=""/>
        <dsp:cNvSpPr/>
      </dsp:nvSpPr>
      <dsp:spPr>
        <a:xfrm rot="5400000">
          <a:off x="5873610" y="509117"/>
          <a:ext cx="1085052" cy="603871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Practice work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Category work</a:t>
          </a:r>
        </a:p>
      </dsp:txBody>
      <dsp:txXfrm rot="-5400000">
        <a:off x="3396778" y="3038917"/>
        <a:ext cx="5985749" cy="979116"/>
      </dsp:txXfrm>
    </dsp:sp>
    <dsp:sp modelId="{9908CAFB-5117-46C6-B3AD-986E313EF12A}">
      <dsp:nvSpPr>
        <dsp:cNvPr id="0" name=""/>
        <dsp:cNvSpPr/>
      </dsp:nvSpPr>
      <dsp:spPr>
        <a:xfrm>
          <a:off x="0" y="2850318"/>
          <a:ext cx="3396778" cy="1356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Institutional work</a:t>
          </a:r>
        </a:p>
      </dsp:txBody>
      <dsp:txXfrm>
        <a:off x="66210" y="2916528"/>
        <a:ext cx="3264358" cy="1223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168E0-9B9B-4D40-8855-18316D1F71E1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CA7B-14EB-4243-BFC1-2EEA76488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76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61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7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20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9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15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35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68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2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0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3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8CA7B-14EB-4243-BFC1-2EEA76488C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65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764198"/>
            <a:ext cx="9988053" cy="2541431"/>
          </a:xfrm>
        </p:spPr>
        <p:txBody>
          <a:bodyPr bIns="0" anchor="b">
            <a:normAutofit/>
          </a:bodyPr>
          <a:lstStyle>
            <a:lvl1pPr algn="l">
              <a:defRPr sz="6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31204"/>
            <a:ext cx="99880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8498" y="291207"/>
            <a:ext cx="5751917" cy="309201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066799" y="3528542"/>
            <a:ext cx="9988053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6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20"/>
            <a:ext cx="9924272" cy="613220"/>
          </a:xfrm>
        </p:spPr>
        <p:txBody>
          <a:bodyPr anchor="b"/>
          <a:lstStyle>
            <a:lvl1pPr>
              <a:defRPr cap="sm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83" y="1521427"/>
            <a:ext cx="9924272" cy="482222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656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1130583" y="1469583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51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9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890"/>
            <a:ext cx="9924270" cy="594248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556" y="1481535"/>
            <a:ext cx="4946443" cy="45715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2480" y="1489695"/>
            <a:ext cx="4946443" cy="4562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9556" y="329308"/>
            <a:ext cx="6240859" cy="30532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149556" y="1444416"/>
            <a:ext cx="991186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18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163"/>
            <a:ext cx="9924270" cy="1056319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487" y="2009685"/>
            <a:ext cx="482181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486" y="2814405"/>
            <a:ext cx="4821813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701" y="2023003"/>
            <a:ext cx="482181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5701" y="2821491"/>
            <a:ext cx="4821813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130583" y="1847088"/>
            <a:ext cx="9930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1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583" y="804519"/>
            <a:ext cx="9924272" cy="580343"/>
          </a:xfrm>
        </p:spPr>
        <p:txBody>
          <a:bodyPr anchor="b"/>
          <a:lstStyle>
            <a:lvl1pPr>
              <a:defRPr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37147" y="329307"/>
            <a:ext cx="6253268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1130583" y="1427638"/>
            <a:ext cx="9930835" cy="666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0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6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0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/>
          <a:lstStyle/>
          <a:p>
            <a:fld id="{10C5C5EF-34BD-4CC2-A818-7DEF39E40C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1">
                <a:lumMod val="95000"/>
              </a:schemeClr>
            </a:gs>
            <a:gs pos="100000">
              <a:schemeClr val="bg2">
                <a:shade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05201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7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1535186"/>
            <a:ext cx="9603275" cy="468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B9C5A-F52D-417B-8499-C6B2D01E8DA0}" type="datetimeFigureOut">
              <a:rPr lang="en-US" smtClean="0"/>
              <a:t>2021-03-06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1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sm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14CF-F31C-4197-8D13-ED27BE124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Theoretical Opportunities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0118A1F-4AEB-42AD-ACEF-9E06631B99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7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Social-symbolic work in </a:t>
            </a:r>
            <a:br>
              <a:rPr lang="en-US" dirty="0"/>
            </a:br>
            <a:r>
              <a:rPr lang="en-US" dirty="0"/>
              <a:t>management and organization research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51579" y="2157574"/>
          <a:ext cx="9435496" cy="4208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184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2" y="1521427"/>
            <a:ext cx="9673775" cy="48222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What opportunities arise to explore how different forms of social-symbolic work are combined in concrete situations?</a:t>
            </a:r>
            <a:r>
              <a:rPr lang="en-GB" dirty="0"/>
              <a:t>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What opportunities emerge from the connections between social-symbolic objects, and the efforts of actors to shape those connections</a:t>
            </a:r>
            <a:r>
              <a:rPr lang="en-GB" dirty="0"/>
              <a:t>?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will talk about</a:t>
            </a:r>
          </a:p>
        </p:txBody>
      </p:sp>
    </p:spTree>
    <p:extLst>
      <p:ext uri="{BB962C8B-B14F-4D97-AF65-F5344CB8AC3E}">
        <p14:creationId xmlns:p14="http://schemas.microsoft.com/office/powerpoint/2010/main" val="284816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We have focused largely on instances of social-symbolic work intended to shape one type of social-symbolic object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This depiction of social-symbolic work is highly simplified and not very realistic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In real life forms of work are often combined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forms of work</a:t>
            </a:r>
          </a:p>
        </p:txBody>
      </p:sp>
    </p:spTree>
    <p:extLst>
      <p:ext uri="{BB962C8B-B14F-4D97-AF65-F5344CB8AC3E}">
        <p14:creationId xmlns:p14="http://schemas.microsoft.com/office/powerpoint/2010/main" val="148850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graph of the black emptiness of space, with planet Earth partly in shadow in the background. In the foreground is an open-top red convertible sports car, viewed from the front over the hood, with a mannequin in the driving seat that is wearing a white-and-black spacesuit">
            <a:extLst>
              <a:ext uri="{FF2B5EF4-FFF2-40B4-BE49-F238E27FC236}">
                <a16:creationId xmlns:a16="http://schemas.microsoft.com/office/drawing/2014/main" id="{644330EC-3305-7740-B76B-B19C02280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07" y="0"/>
            <a:ext cx="12203307" cy="685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59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72F31E-23BC-485B-AD45-61B07813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Process Model of Social-Symbolic Work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36E70D-1AED-43C1-833C-14DA6742C49B}"/>
              </a:ext>
            </a:extLst>
          </p:cNvPr>
          <p:cNvSpPr/>
          <p:nvPr/>
        </p:nvSpPr>
        <p:spPr>
          <a:xfrm>
            <a:off x="4686300" y="3523848"/>
            <a:ext cx="2794000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Combinations of SSW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4F37B0-1A75-46E8-B956-6AAEB4D2A0E3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>
            <a:off x="3654823" y="4135237"/>
            <a:ext cx="103147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BCDE1B-ACBC-48A2-B273-7BD90DAA9281}"/>
              </a:ext>
            </a:extLst>
          </p:cNvPr>
          <p:cNvCxnSpPr>
            <a:cxnSpLocks/>
            <a:stCxn id="8" idx="0"/>
            <a:endCxn id="6" idx="2"/>
          </p:cNvCxnSpPr>
          <p:nvPr/>
        </p:nvCxnSpPr>
        <p:spPr>
          <a:xfrm flipH="1" flipV="1">
            <a:off x="6083300" y="4746625"/>
            <a:ext cx="1787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F91E617-4E53-4715-9F04-F25C31C61F0B}"/>
              </a:ext>
            </a:extLst>
          </p:cNvPr>
          <p:cNvSpPr/>
          <p:nvPr/>
        </p:nvSpPr>
        <p:spPr>
          <a:xfrm>
            <a:off x="1405797" y="3523848"/>
            <a:ext cx="2249026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Motivations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76FB35-33FE-4A7D-9D9B-8D9FF34373E9}"/>
              </a:ext>
            </a:extLst>
          </p:cNvPr>
          <p:cNvSpPr/>
          <p:nvPr/>
        </p:nvSpPr>
        <p:spPr>
          <a:xfrm>
            <a:off x="8515351" y="3523848"/>
            <a:ext cx="2249026" cy="12227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/>
              <a:t>Effects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193AA3-5312-44A0-A98B-AA56394F7841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7480300" y="4135237"/>
            <a:ext cx="103505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D772DA6-F204-4DFB-ADD4-4D136BAEB5D3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085087" y="4746625"/>
            <a:ext cx="2430264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BB1D11D-6F36-4B38-B90C-F8FACFCD02E7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3654823" y="4746625"/>
            <a:ext cx="2430264" cy="12668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7E979C2-2E61-4A1B-B1A1-6E9CF2467B90}"/>
              </a:ext>
            </a:extLst>
          </p:cNvPr>
          <p:cNvSpPr/>
          <p:nvPr/>
        </p:nvSpPr>
        <p:spPr>
          <a:xfrm>
            <a:off x="4353297" y="6013455"/>
            <a:ext cx="3463580" cy="752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Situatedness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46FCD9-67B7-455C-89F3-3A311FAA6CC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3896123" y="2837092"/>
            <a:ext cx="800101" cy="68675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47DE8A-FDE9-4875-9B0A-C6DF3325A7BC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7495778" y="2837092"/>
            <a:ext cx="800101" cy="68675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DDE82-AA66-4EAB-B065-CA7166ED57CF}"/>
              </a:ext>
            </a:extLst>
          </p:cNvPr>
          <p:cNvSpPr/>
          <p:nvPr/>
        </p:nvSpPr>
        <p:spPr>
          <a:xfrm>
            <a:off x="2264173" y="2156375"/>
            <a:ext cx="3263900" cy="6807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Practices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D3BBC8-B7C9-4BC5-AC63-9A5EE0C5727C}"/>
              </a:ext>
            </a:extLst>
          </p:cNvPr>
          <p:cNvSpPr/>
          <p:nvPr/>
        </p:nvSpPr>
        <p:spPr>
          <a:xfrm>
            <a:off x="6663929" y="2156375"/>
            <a:ext cx="3263900" cy="6807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07004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Work and Self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618E9-C648-484C-A457-7266B49E8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18" y="2466408"/>
            <a:ext cx="7200895" cy="3484015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F2FEF6B-4215-3D4F-9A9D-8D57AF21E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290" y="1787856"/>
            <a:ext cx="3452565" cy="268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59BDBB2-BF90-B042-A667-57D5440D7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34463" y="3945024"/>
            <a:ext cx="2496932" cy="29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05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Sequencing forms of social-symbolic work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Aligning forms of social-symbolic work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Integrating forms of social-symbolic 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Combining forms of work</a:t>
            </a:r>
          </a:p>
        </p:txBody>
      </p:sp>
    </p:spTree>
    <p:extLst>
      <p:ext uri="{BB962C8B-B14F-4D97-AF65-F5344CB8AC3E}">
        <p14:creationId xmlns:p14="http://schemas.microsoft.com/office/powerpoint/2010/main" val="195651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DC508A-4F92-4862-A998-FCE2AAB44B52}"/>
              </a:ext>
            </a:extLst>
          </p:cNvPr>
          <p:cNvSpPr txBox="1"/>
          <p:nvPr/>
        </p:nvSpPr>
        <p:spPr>
          <a:xfrm>
            <a:off x="190499" y="482600"/>
            <a:ext cx="52727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small" dirty="0">
                <a:solidFill>
                  <a:schemeClr val="accent1"/>
                </a:solidFill>
                <a:highlight>
                  <a:srgbClr val="FFFF00"/>
                </a:highlight>
              </a:rPr>
              <a:t>Breakout on Combining forms of SSW</a:t>
            </a:r>
          </a:p>
          <a:p>
            <a:endParaRPr lang="en-US" sz="2000" dirty="0"/>
          </a:p>
          <a:p>
            <a:r>
              <a:rPr lang="en-US" sz="2000" dirty="0"/>
              <a:t>In groups of 3, discuss the following:</a:t>
            </a:r>
          </a:p>
          <a:p>
            <a:pPr lvl="1"/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What combined forms of SSW have you seen performed by actors seeking to reduce carbon emissions?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What are the costs and benefits of combining forms of SSW?</a:t>
            </a:r>
          </a:p>
          <a:p>
            <a:pPr marL="800100" lvl="1" indent="-342900">
              <a:buFont typeface="+mj-lt"/>
              <a:buAutoNum type="arabicPeriod"/>
            </a:pPr>
            <a:endParaRPr lang="en-US" sz="2000" dirty="0"/>
          </a:p>
          <a:p>
            <a:r>
              <a:rPr lang="en-US" sz="1600" i="1" dirty="0"/>
              <a:t>If you have any questions about combining SSW, please put them in the chat when you return.</a:t>
            </a:r>
          </a:p>
          <a:p>
            <a:pPr marL="800100" lvl="1" indent="-342900">
              <a:buFont typeface="+mj-lt"/>
              <a:buAutoNum type="arabicPeriod"/>
            </a:pPr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endParaRPr lang="en-US" sz="2000" dirty="0"/>
          </a:p>
          <a:p>
            <a:r>
              <a:rPr lang="en-US" sz="2000" dirty="0"/>
              <a:t>(15 min breakout)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6589375-9A6E-E543-B0BF-8382643AF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1" y="2341783"/>
            <a:ext cx="6019800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94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2" y="1521427"/>
            <a:ext cx="10282055" cy="48222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400" dirty="0"/>
              <a:t>Enactment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For example, a surgeon drawing on institutionalized understandings of surgeons to construct their identities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Need not be done by a single actor or done to themselves</a:t>
            </a:r>
          </a:p>
          <a:p>
            <a:pPr marL="514350" indent="-514350">
              <a:buFont typeface="+mj-lt"/>
              <a:buAutoNum type="alphaLcParenR"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Social Symbolic Objects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54D640-0535-924D-B83C-B0F49257B0D3}"/>
              </a:ext>
            </a:extLst>
          </p:cNvPr>
          <p:cNvSpPr/>
          <p:nvPr/>
        </p:nvSpPr>
        <p:spPr>
          <a:xfrm>
            <a:off x="6602436" y="4689399"/>
            <a:ext cx="5423591" cy="19745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dirty="0"/>
              <a:t>Enactment involves actors taking a social-symbolic object of one kind and employing it as a frame to produce a social-symbolic object of another kind</a:t>
            </a:r>
            <a:r>
              <a:rPr lang="en-GB" dirty="0"/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5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3" y="1521428"/>
            <a:ext cx="9714896" cy="316797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400" dirty="0"/>
              <a:t>Abstraction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For example, when a group of actors draw from across the lived experience of many to create a new category of work (“sustainability officer”) or a new category of organization (“blockchain company”)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500" dirty="0"/>
              <a:t>Always an iterative, social process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500" dirty="0"/>
              <a:t>We “notice” patterns, which involves constructing sets of likenesses across time and space; 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500" dirty="0"/>
              <a:t>we name those patterns and ascribe them emergent properties</a:t>
            </a:r>
            <a:endParaRPr lang="en-GB" sz="2500" dirty="0"/>
          </a:p>
          <a:p>
            <a:pPr marL="514350" indent="-514350">
              <a:buFont typeface="+mj-lt"/>
              <a:buAutoNum type="alphaLcParenR"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Social Symbolic Objects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54D640-0535-924D-B83C-B0F49257B0D3}"/>
              </a:ext>
            </a:extLst>
          </p:cNvPr>
          <p:cNvSpPr/>
          <p:nvPr/>
        </p:nvSpPr>
        <p:spPr>
          <a:xfrm>
            <a:off x="8055980" y="4689399"/>
            <a:ext cx="3970047" cy="19745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dirty="0"/>
              <a:t>Abstraction involves the construction of a social-symbolic object out of the lived experience of actors</a:t>
            </a:r>
            <a:r>
              <a:rPr lang="en-GB" dirty="0"/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197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2" y="1521427"/>
            <a:ext cx="10247331" cy="48222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400" dirty="0"/>
              <a:t>Translation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Our conceptualization draws on translation in sociology and Scandinavian institutionalism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Translation across social contexts involves the movement, not of the ideas themselves, but of “accounts and materializations” of the idea (</a:t>
            </a:r>
            <a:r>
              <a:rPr lang="en-US" sz="2400" dirty="0" err="1"/>
              <a:t>Sahlin</a:t>
            </a:r>
            <a:r>
              <a:rPr lang="en-US" sz="2400" dirty="0"/>
              <a:t> &amp; </a:t>
            </a:r>
            <a:r>
              <a:rPr lang="en-US" sz="2400" dirty="0" err="1"/>
              <a:t>Wedlin</a:t>
            </a:r>
            <a:r>
              <a:rPr lang="en-US" sz="2400" dirty="0"/>
              <a:t>, 2008: 225)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Social Symbolic Objects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54D640-0535-924D-B83C-B0F49257B0D3}"/>
              </a:ext>
            </a:extLst>
          </p:cNvPr>
          <p:cNvSpPr/>
          <p:nvPr/>
        </p:nvSpPr>
        <p:spPr>
          <a:xfrm>
            <a:off x="7384648" y="5046563"/>
            <a:ext cx="4641379" cy="16173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dirty="0"/>
              <a:t>Translation involves the movement of social-symbolic objects across contexts</a:t>
            </a:r>
            <a:r>
              <a:rPr lang="en-GB" dirty="0"/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5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B86F-0D33-4204-9A47-87BEE2117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582" y="1521427"/>
            <a:ext cx="10247331" cy="48222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400" dirty="0"/>
              <a:t>Inversion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/>
              <a:t>For example, inversion of “queer” as a label by the LGBT community</a:t>
            </a:r>
          </a:p>
          <a:p>
            <a:pPr marL="514350" indent="-514350">
              <a:buFont typeface="+mj-lt"/>
              <a:buAutoNum type="alphaLcParenR"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“When a lot of lesbians and gay men wake up in the morning, we feel angry and disgusted, not gay. So we’ve chosen to call ourselves queer. Using ‘queer’ is a way of reminding us how we are perceived by the rest of the world.” (Wortham, 2016) 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Examples? Type into the chat…</a:t>
            </a:r>
          </a:p>
          <a:p>
            <a:pPr marL="514350" indent="-514350">
              <a:buFont typeface="+mj-lt"/>
              <a:buAutoNum type="alphaLcParenR"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8ED24-E72B-4BBE-8B4B-604764F3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Social Symbolic Objects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54D640-0535-924D-B83C-B0F49257B0D3}"/>
              </a:ext>
            </a:extLst>
          </p:cNvPr>
          <p:cNvSpPr/>
          <p:nvPr/>
        </p:nvSpPr>
        <p:spPr>
          <a:xfrm>
            <a:off x="7384648" y="5046563"/>
            <a:ext cx="4641379" cy="16173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lvl="1" defTabSz="914400">
              <a:spcBef>
                <a:spcPts val="500"/>
              </a:spcBef>
              <a:buClr>
                <a:schemeClr val="accent1"/>
              </a:buClr>
              <a:buSzPct val="100000"/>
            </a:pPr>
            <a:r>
              <a:rPr lang="en-US" dirty="0"/>
              <a:t>Inversion involves the appropriation and reshaping of meaning, such that the meaning of a social-symbolic object is transformed, often in ways directly in contrast to the original meaning</a:t>
            </a:r>
            <a:r>
              <a:rPr lang="en-GB" dirty="0"/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4577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6014</TotalTime>
  <Words>556</Words>
  <Application>Microsoft Office PowerPoint</Application>
  <PresentationFormat>Widescreen</PresentationFormat>
  <Paragraphs>80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Gallery</vt:lpstr>
      <vt:lpstr>Overview of Theoretical Opportunities</vt:lpstr>
      <vt:lpstr>Social-symbolic work in  management and organization research </vt:lpstr>
      <vt:lpstr>What we will talk about</vt:lpstr>
      <vt:lpstr>Combining forms of work</vt:lpstr>
      <vt:lpstr>PowerPoint Presentation</vt:lpstr>
      <vt:lpstr>A Process Model of Social-Symbolic Work </vt:lpstr>
      <vt:lpstr>Organizational Work and Self Work</vt:lpstr>
      <vt:lpstr>Strategies for Combining forms of work</vt:lpstr>
      <vt:lpstr>PowerPoint Presentation</vt:lpstr>
      <vt:lpstr>Connecting Social Symbolic Objects</vt:lpstr>
      <vt:lpstr>Connecting Social Symbolic Objects</vt:lpstr>
      <vt:lpstr>Connecting Social Symbolic Objects</vt:lpstr>
      <vt:lpstr>Connecting Social Symbolic Objects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Situatedness of Social-Symbolic Work:  Thickening Theories of Social Construction</dc:title>
  <dc:creator>Tom Lawrence</dc:creator>
  <cp:lastModifiedBy>TL</cp:lastModifiedBy>
  <cp:revision>132</cp:revision>
  <dcterms:created xsi:type="dcterms:W3CDTF">2018-12-09T15:32:46Z</dcterms:created>
  <dcterms:modified xsi:type="dcterms:W3CDTF">2021-03-06T14:44:37Z</dcterms:modified>
</cp:coreProperties>
</file>